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8" r:id="rId5"/>
    <p:sldId id="259" r:id="rId6"/>
    <p:sldId id="260" r:id="rId7"/>
    <p:sldId id="275" r:id="rId8"/>
    <p:sldId id="274" r:id="rId9"/>
    <p:sldId id="279" r:id="rId10"/>
    <p:sldId id="281" r:id="rId11"/>
    <p:sldId id="280" r:id="rId12"/>
    <p:sldId id="282" r:id="rId13"/>
    <p:sldId id="263" r:id="rId14"/>
    <p:sldId id="264" r:id="rId15"/>
    <p:sldId id="271" r:id="rId16"/>
    <p:sldId id="293" r:id="rId17"/>
    <p:sldId id="294" r:id="rId18"/>
    <p:sldId id="291" r:id="rId19"/>
    <p:sldId id="292" r:id="rId20"/>
    <p:sldId id="269" r:id="rId21"/>
    <p:sldId id="268" r:id="rId22"/>
    <p:sldId id="265" r:id="rId23"/>
    <p:sldId id="290" r:id="rId24"/>
    <p:sldId id="295" r:id="rId25"/>
    <p:sldId id="286" r:id="rId26"/>
    <p:sldId id="287" r:id="rId27"/>
    <p:sldId id="266" r:id="rId28"/>
    <p:sldId id="299" r:id="rId29"/>
    <p:sldId id="270" r:id="rId30"/>
    <p:sldId id="300" r:id="rId31"/>
    <p:sldId id="283" r:id="rId32"/>
    <p:sldId id="288" r:id="rId33"/>
    <p:sldId id="289" r:id="rId34"/>
    <p:sldId id="284" r:id="rId35"/>
    <p:sldId id="272" r:id="rId36"/>
    <p:sldId id="262" r:id="rId37"/>
    <p:sldId id="298" r:id="rId38"/>
    <p:sldId id="297" r:id="rId39"/>
    <p:sldId id="277" r:id="rId40"/>
    <p:sldId id="278" r:id="rId41"/>
    <p:sldId id="276" r:id="rId42"/>
    <p:sldId id="267" r:id="rId43"/>
    <p:sldId id="301" r:id="rId44"/>
    <p:sldId id="302" r:id="rId45"/>
    <p:sldId id="285" r:id="rId46"/>
    <p:sldId id="261" r:id="rId47"/>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17" autoAdjust="0"/>
    <p:restoredTop sz="94660"/>
  </p:normalViewPr>
  <p:slideViewPr>
    <p:cSldViewPr snapToGrid="0">
      <p:cViewPr varScale="1">
        <p:scale>
          <a:sx n="80" d="100"/>
          <a:sy n="80" d="100"/>
        </p:scale>
        <p:origin x="126" y="17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dgm:spPr/>
      <dgm:t>
        <a:bodyPr/>
        <a:lstStyle/>
        <a:p>
          <a:pPr>
            <a:lnSpc>
              <a:spcPct val="100000"/>
            </a:lnSpc>
          </a:pPr>
          <a:r>
            <a:rPr lang="en-US"/>
            <a:t>It is extremely relevant to all of us</a:t>
          </a:r>
        </a:p>
      </dgm:t>
    </dgm:pt>
    <dgm:pt modelId="{8F2211BA-7736-4929-B260-408408E1CCEA}" type="parTrans" cxnId="{A1E61EB5-52F6-4120-AF06-CB382DA4E27E}">
      <dgm:prSet/>
      <dgm:spPr/>
      <dgm:t>
        <a:bodyPr/>
        <a:lstStyle/>
        <a:p>
          <a:endParaRPr lang="en-US"/>
        </a:p>
      </dgm:t>
    </dgm:pt>
    <dgm:pt modelId="{0A644834-DA62-4881-B4BF-8089A047FFE1}" type="sibTrans" cxnId="{A1E61EB5-52F6-4120-AF06-CB382DA4E27E}">
      <dgm:prSet/>
      <dgm:spPr/>
      <dgm:t>
        <a:bodyPr/>
        <a:lstStyle/>
        <a:p>
          <a:endParaRPr lang="en-US"/>
        </a:p>
      </dgm:t>
    </dgm:pt>
    <dgm:pt modelId="{B14686FE-C41E-4906-9E3D-D9160B9E20E2}">
      <dgm:prSet/>
      <dgm:spPr/>
      <dgm:t>
        <a:bodyPr/>
        <a:lstStyle/>
        <a:p>
          <a:pPr>
            <a:lnSpc>
              <a:spcPct val="100000"/>
            </a:lnSpc>
          </a:pPr>
          <a:r>
            <a:rPr lang="en-US"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a:p>
      </dgm:t>
    </dgm:pt>
    <dgm:pt modelId="{0D3E3334-5745-4E3B-9217-3015F568D110}" type="sibTrans" cxnId="{71E65FFE-8658-4765-8335-CD740CD25A46}">
      <dgm:prSet/>
      <dgm:spPr/>
      <dgm:t>
        <a:bodyPr/>
        <a:lstStyle/>
        <a:p>
          <a:endParaRPr lang="en-US"/>
        </a:p>
      </dgm:t>
    </dgm:pt>
    <dgm:pt modelId="{F50B7FF6-C0AE-4D45-BA5A-B40D8418EBB6}">
      <dgm:prSet/>
      <dgm:spPr/>
      <dgm:t>
        <a:bodyPr/>
        <a:lstStyle/>
        <a:p>
          <a:pPr>
            <a:lnSpc>
              <a:spcPct val="100000"/>
            </a:lnSpc>
          </a:pPr>
          <a:r>
            <a:rPr lang="en-US" dirty="0"/>
            <a:t>There are several columns in the data we can target for different types of analysis</a:t>
          </a:r>
        </a:p>
      </dgm:t>
    </dgm:pt>
    <dgm:pt modelId="{7C6EF91E-AE57-4688-9E34-EBE3A384D179}" type="parTrans" cxnId="{CFE6C87D-758A-4F4F-A279-F53CA78249B0}">
      <dgm:prSet/>
      <dgm:spPr/>
      <dgm:t>
        <a:bodyPr/>
        <a:lstStyle/>
        <a:p>
          <a:endParaRPr lang="en-US"/>
        </a:p>
      </dgm:t>
    </dgm:pt>
    <dgm:pt modelId="{F527D3D0-555C-4B95-AC51-C4BDA5238A8E}" type="sibTrans" cxnId="{CFE6C87D-758A-4F4F-A279-F53CA78249B0}">
      <dgm:prSet/>
      <dgm:spPr/>
      <dgm:t>
        <a:bodyPr/>
        <a:lstStyle/>
        <a:p>
          <a:endParaRPr lang="en-US"/>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a:t>Data Science and STEM Salaries from June 7, 2017 to August 17, 2021</a:t>
          </a:r>
        </a:p>
        <a:p>
          <a:r>
            <a:rPr lang="en-US">
              <a:hlinkClick xmlns:r="http://schemas.openxmlformats.org/officeDocument/2006/relationships" r:id="rId1"/>
            </a:rPr>
            <a:t>https://www.kaggle.com/datasets/jackogozaly/data-science-and-stem-salaries</a:t>
          </a:r>
          <a:endParaRPr lang="en-US"/>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a:t>Demographics – Gender, race, location, education level</a:t>
          </a:r>
        </a:p>
        <a:p>
          <a:r>
            <a:rPr lang="en-US"/>
            <a:t>Salary Details – Base and total annual salaries, bonus &amp;/or stock option values</a:t>
          </a:r>
        </a:p>
        <a:p>
          <a:r>
            <a:rPr lang="en-US"/>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5/layout/IconLeafLabel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037215-F49E-4064-8266-52EC62381C5C}">
      <dgm:prSet/>
      <dgm:spPr/>
      <dgm:t>
        <a:bodyPr/>
        <a:lstStyle/>
        <a:p>
          <a:pPr>
            <a:lnSpc>
              <a:spcPct val="100000"/>
            </a:lnSpc>
            <a:defRPr cap="all"/>
          </a:pPr>
          <a:r>
            <a:rPr lang="en-US"/>
            <a:t>Discover what features and model make the best predictions for salaries of STEM Professionals and Data Scientists</a:t>
          </a:r>
        </a:p>
      </dgm:t>
    </dgm:pt>
    <dgm:pt modelId="{6122269E-A4E9-4B08-9C26-C15CE2645C5A}" type="parTrans" cxnId="{A6334760-43AC-4C28-8977-28FE65325B4C}">
      <dgm:prSet/>
      <dgm:spPr/>
      <dgm:t>
        <a:bodyPr/>
        <a:lstStyle/>
        <a:p>
          <a:endParaRPr lang="en-US"/>
        </a:p>
      </dgm:t>
    </dgm:pt>
    <dgm:pt modelId="{90A30F4C-5681-4126-8956-F4B94BED1998}" type="sibTrans" cxnId="{A6334760-43AC-4C28-8977-28FE65325B4C}">
      <dgm:prSet/>
      <dgm:spPr/>
      <dgm:t>
        <a:bodyPr/>
        <a:lstStyle/>
        <a:p>
          <a:endParaRPr lang="en-US"/>
        </a:p>
      </dgm:t>
    </dgm:pt>
    <dgm:pt modelId="{46AE8429-4868-49C0-B5F9-3D03D5BAFFA3}">
      <dgm:prSet/>
      <dgm:spPr/>
      <dgm:t>
        <a:bodyPr/>
        <a:lstStyle/>
        <a:p>
          <a:pPr>
            <a:lnSpc>
              <a:spcPct val="100000"/>
            </a:lnSpc>
            <a:defRPr cap="all"/>
          </a:pPr>
          <a:r>
            <a:rPr lang="en-US"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a:p>
      </dgm:t>
    </dgm:pt>
    <dgm:pt modelId="{972161AE-5EB4-42D1-B714-832DAA78AA69}" type="sibTrans" cxnId="{8905C66A-D6BE-43B1-9C89-2F2BAF82C736}">
      <dgm:prSet/>
      <dgm:spPr/>
      <dgm:t>
        <a:bodyPr/>
        <a:lstStyle/>
        <a:p>
          <a:endParaRPr lang="en-US"/>
        </a:p>
      </dgm:t>
    </dgm:pt>
    <dgm:pt modelId="{95945857-0E2E-4CB9-9C3A-9D91A72F79C9}">
      <dgm:prSet/>
      <dgm:spPr/>
      <dgm:t>
        <a:bodyPr/>
        <a:lstStyle/>
        <a:p>
          <a:pPr>
            <a:lnSpc>
              <a:spcPct val="100000"/>
            </a:lnSpc>
            <a:defRPr cap="all"/>
          </a:pPr>
          <a:r>
            <a:rPr lang="en-US"/>
            <a:t>Identify the best predictive model and select the user input features. </a:t>
          </a:r>
        </a:p>
      </dgm:t>
    </dgm:pt>
    <dgm:pt modelId="{8B2AA00F-40EB-44BA-B1A9-1597517613AC}" type="parTrans" cxnId="{1E7BA13F-5169-4C0B-8079-A79913D5D054}">
      <dgm:prSet/>
      <dgm:spPr/>
      <dgm:t>
        <a:bodyPr/>
        <a:lstStyle/>
        <a:p>
          <a:endParaRPr lang="en-US"/>
        </a:p>
      </dgm:t>
    </dgm:pt>
    <dgm:pt modelId="{FF5B0156-8297-4522-BEDD-DF02E476BE96}" type="sibTrans" cxnId="{1E7BA13F-5169-4C0B-8079-A79913D5D054}">
      <dgm:prSet/>
      <dgm:spPr/>
      <dgm:t>
        <a:bodyPr/>
        <a:lstStyle/>
        <a:p>
          <a:endParaRPr lang="en-US"/>
        </a:p>
      </dgm:t>
    </dgm:pt>
    <dgm:pt modelId="{95FB106B-D563-4ED0-84A2-4E6BDBE55FE0}">
      <dgm:prSet/>
      <dgm:spPr/>
      <dgm:t>
        <a:bodyPr/>
        <a:lstStyle/>
        <a:p>
          <a:pPr>
            <a:lnSpc>
              <a:spcPct val="100000"/>
            </a:lnSpc>
            <a:defRPr cap="all"/>
          </a:pPr>
          <a:r>
            <a:rPr lang="en-US"/>
            <a:t>Develop the ERD and connect a SQL Database to the model </a:t>
          </a:r>
        </a:p>
      </dgm:t>
    </dgm:pt>
    <dgm:pt modelId="{AE68C585-FFE5-4221-B9CB-C0E95F5CCB8C}" type="parTrans" cxnId="{2BD3DC86-1F45-4747-91D6-244A16D5C426}">
      <dgm:prSet/>
      <dgm:spPr/>
      <dgm:t>
        <a:bodyPr/>
        <a:lstStyle/>
        <a:p>
          <a:endParaRPr lang="en-US"/>
        </a:p>
      </dgm:t>
    </dgm:pt>
    <dgm:pt modelId="{7DD285B4-24BF-48B4-B179-AADD3F71E988}" type="sibTrans" cxnId="{2BD3DC86-1F45-4747-91D6-244A16D5C426}">
      <dgm:prSet/>
      <dgm:spPr/>
      <dgm:t>
        <a:bodyPr/>
        <a:lstStyle/>
        <a:p>
          <a:endParaRPr lang="en-US"/>
        </a:p>
      </dgm:t>
    </dgm:pt>
    <dgm:pt modelId="{7AC79605-1846-40CD-8BCD-F26B696E04DE}">
      <dgm:prSet/>
      <dgm:spPr/>
      <dgm:t>
        <a:bodyPr/>
        <a:lstStyle/>
        <a:p>
          <a:pPr>
            <a:lnSpc>
              <a:spcPct val="100000"/>
            </a:lnSpc>
            <a:defRPr cap="all"/>
          </a:pPr>
          <a:r>
            <a:rPr lang="en-US"/>
            <a:t>Present our results via an interactive table similar to the UFO or Bellybutton projects</a:t>
          </a:r>
        </a:p>
      </dgm:t>
    </dgm:pt>
    <dgm:pt modelId="{49697A7B-C647-426A-ABF9-D8E0558E5B6D}" type="parTrans" cxnId="{4C48C747-6390-45B1-A8D1-A96460B1EFF2}">
      <dgm:prSet/>
      <dgm:spPr/>
      <dgm:t>
        <a:bodyPr/>
        <a:lstStyle/>
        <a:p>
          <a:endParaRPr lang="en-US"/>
        </a:p>
      </dgm:t>
    </dgm:pt>
    <dgm:pt modelId="{CCF77662-58D2-47DC-BE6E-22B74BCFC2B1}" type="sibTrans" cxnId="{4C48C747-6390-45B1-A8D1-A96460B1EFF2}">
      <dgm:prSet/>
      <dgm:spPr/>
      <dgm:t>
        <a:bodyPr/>
        <a:lstStyle/>
        <a:p>
          <a:endParaRPr lang="en-US"/>
        </a:p>
      </dgm:t>
    </dgm:pt>
    <dgm:pt modelId="{25AD4D52-17D8-4155-ACFD-FDA6B79F2868}" type="pres">
      <dgm:prSet presAssocID="{DC2B8FDF-7599-47B6-A5E9-3698E702C204}" presName="root" presStyleCnt="0">
        <dgm:presLayoutVars>
          <dgm:dir/>
          <dgm:resizeHandles val="exact"/>
        </dgm:presLayoutVars>
      </dgm:prSet>
      <dgm:spPr/>
    </dgm:pt>
    <dgm:pt modelId="{1865F989-8F44-47AF-8237-7266BB30446B}" type="pres">
      <dgm:prSet presAssocID="{02037215-F49E-4064-8266-52EC62381C5C}" presName="compNode" presStyleCnt="0"/>
      <dgm:spPr/>
    </dgm:pt>
    <dgm:pt modelId="{A0D29BE7-8427-4709-BE1D-849777DC22A4}" type="pres">
      <dgm:prSet presAssocID="{02037215-F49E-4064-8266-52EC62381C5C}" presName="iconBgRect" presStyleLbl="bgShp" presStyleIdx="0" presStyleCnt="5"/>
      <dgm:spPr>
        <a:prstGeom prst="round2DiagRect">
          <a:avLst>
            <a:gd name="adj1" fmla="val 29727"/>
            <a:gd name="adj2" fmla="val 0"/>
          </a:avLst>
        </a:prstGeom>
      </dgm:spPr>
    </dgm:pt>
    <dgm:pt modelId="{977DF262-AD54-4CE2-A7A9-F8AF7D864B0B}" type="pres">
      <dgm:prSet presAssocID="{02037215-F49E-4064-8266-52EC62381C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BDE37C85-8461-4F25-9963-693D46AFD98D}" type="pres">
      <dgm:prSet presAssocID="{02037215-F49E-4064-8266-52EC62381C5C}" presName="spaceRect" presStyleCnt="0"/>
      <dgm:spPr/>
    </dgm:pt>
    <dgm:pt modelId="{129CDC69-CE11-4BCA-A862-05FBB8AA7319}" type="pres">
      <dgm:prSet presAssocID="{02037215-F49E-4064-8266-52EC62381C5C}" presName="textRect" presStyleLbl="revTx" presStyleIdx="0" presStyleCnt="5">
        <dgm:presLayoutVars>
          <dgm:chMax val="1"/>
          <dgm:chPref val="1"/>
        </dgm:presLayoutVars>
      </dgm:prSet>
      <dgm:spPr/>
    </dgm:pt>
    <dgm:pt modelId="{803A9A9B-0993-433B-B240-3085F69FCAEC}" type="pres">
      <dgm:prSet presAssocID="{90A30F4C-5681-4126-8956-F4B94BED1998}" presName="sibTrans" presStyleCnt="0"/>
      <dgm:spPr/>
    </dgm:pt>
    <dgm:pt modelId="{401C328F-C01C-4DD3-A123-7BE76D2C949B}" type="pres">
      <dgm:prSet presAssocID="{46AE8429-4868-49C0-B5F9-3D03D5BAFFA3}" presName="compNode" presStyleCnt="0"/>
      <dgm:spPr/>
    </dgm:pt>
    <dgm:pt modelId="{162196B6-3A5D-4C01-B455-D212AF1BCB48}" type="pres">
      <dgm:prSet presAssocID="{46AE8429-4868-49C0-B5F9-3D03D5BAFFA3}" presName="iconBgRect" presStyleLbl="bgShp" presStyleIdx="1" presStyleCnt="5"/>
      <dgm:spPr>
        <a:prstGeom prst="round2DiagRect">
          <a:avLst>
            <a:gd name="adj1" fmla="val 29727"/>
            <a:gd name="adj2" fmla="val 0"/>
          </a:avLst>
        </a:prstGeom>
      </dgm:spPr>
    </dgm:pt>
    <dgm:pt modelId="{341AB423-98D3-4B6B-8DC1-62D742067E91}" type="pres">
      <dgm:prSet presAssocID="{46AE8429-4868-49C0-B5F9-3D03D5BAFF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2232E40-D143-48A1-A21D-41AD8D940974}" type="pres">
      <dgm:prSet presAssocID="{46AE8429-4868-49C0-B5F9-3D03D5BAFFA3}" presName="spaceRect" presStyleCnt="0"/>
      <dgm:spPr/>
    </dgm:pt>
    <dgm:pt modelId="{A22352C2-9397-46D4-A863-BB42A5D831B1}" type="pres">
      <dgm:prSet presAssocID="{46AE8429-4868-49C0-B5F9-3D03D5BAFFA3}" presName="textRect" presStyleLbl="revTx" presStyleIdx="1" presStyleCnt="5">
        <dgm:presLayoutVars>
          <dgm:chMax val="1"/>
          <dgm:chPref val="1"/>
        </dgm:presLayoutVars>
      </dgm:prSet>
      <dgm:spPr/>
    </dgm:pt>
    <dgm:pt modelId="{DEE96BDD-3236-4160-BCB3-0501B09CB6E8}" type="pres">
      <dgm:prSet presAssocID="{972161AE-5EB4-42D1-B714-832DAA78AA69}" presName="sibTrans" presStyleCnt="0"/>
      <dgm:spPr/>
    </dgm:pt>
    <dgm:pt modelId="{A0B0D046-6997-49B1-AC62-5C86BEBDA2D3}" type="pres">
      <dgm:prSet presAssocID="{95945857-0E2E-4CB9-9C3A-9D91A72F79C9}" presName="compNode" presStyleCnt="0"/>
      <dgm:spPr/>
    </dgm:pt>
    <dgm:pt modelId="{16700286-F788-4953-8802-6F6AA437E566}" type="pres">
      <dgm:prSet presAssocID="{95945857-0E2E-4CB9-9C3A-9D91A72F79C9}" presName="iconBgRect" presStyleLbl="bgShp" presStyleIdx="2" presStyleCnt="5"/>
      <dgm:spPr>
        <a:prstGeom prst="round2DiagRect">
          <a:avLst>
            <a:gd name="adj1" fmla="val 29727"/>
            <a:gd name="adj2" fmla="val 0"/>
          </a:avLst>
        </a:prstGeom>
      </dgm:spPr>
    </dgm:pt>
    <dgm:pt modelId="{7F8D8478-7BA6-4B7D-8B51-AEFE7CE1A0DD}"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243CBC9-5681-40F2-A0C5-E7AF1F9B0B54}" type="pres">
      <dgm:prSet presAssocID="{95945857-0E2E-4CB9-9C3A-9D91A72F79C9}" presName="spaceRect" presStyleCnt="0"/>
      <dgm:spPr/>
    </dgm:pt>
    <dgm:pt modelId="{441F3594-E919-48DA-BA64-4845843A3F91}" type="pres">
      <dgm:prSet presAssocID="{95945857-0E2E-4CB9-9C3A-9D91A72F79C9}" presName="textRect" presStyleLbl="revTx" presStyleIdx="2" presStyleCnt="5">
        <dgm:presLayoutVars>
          <dgm:chMax val="1"/>
          <dgm:chPref val="1"/>
        </dgm:presLayoutVars>
      </dgm:prSet>
      <dgm:spPr/>
    </dgm:pt>
    <dgm:pt modelId="{E7557AC0-88FC-4C03-B754-BCBFEC9F07B3}" type="pres">
      <dgm:prSet presAssocID="{FF5B0156-8297-4522-BEDD-DF02E476BE96}" presName="sibTrans" presStyleCnt="0"/>
      <dgm:spPr/>
    </dgm:pt>
    <dgm:pt modelId="{1ADF348C-74D8-4081-BD38-BF6CBA05CCB4}" type="pres">
      <dgm:prSet presAssocID="{95FB106B-D563-4ED0-84A2-4E6BDBE55FE0}" presName="compNode" presStyleCnt="0"/>
      <dgm:spPr/>
    </dgm:pt>
    <dgm:pt modelId="{A2CCB0D8-4464-49FA-BAC7-854561AEAFDE}" type="pres">
      <dgm:prSet presAssocID="{95FB106B-D563-4ED0-84A2-4E6BDBE55FE0}" presName="iconBgRect" presStyleLbl="bgShp" presStyleIdx="3" presStyleCnt="5"/>
      <dgm:spPr>
        <a:prstGeom prst="round2DiagRect">
          <a:avLst>
            <a:gd name="adj1" fmla="val 29727"/>
            <a:gd name="adj2" fmla="val 0"/>
          </a:avLst>
        </a:prstGeom>
      </dgm:spPr>
    </dgm:pt>
    <dgm:pt modelId="{A3921697-ABF9-49BB-BDAB-110637B7589C}"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17D91353-505D-4D75-8A17-83F245C462AC}" type="pres">
      <dgm:prSet presAssocID="{95FB106B-D563-4ED0-84A2-4E6BDBE55FE0}" presName="spaceRect" presStyleCnt="0"/>
      <dgm:spPr/>
    </dgm:pt>
    <dgm:pt modelId="{E9CEBAE5-50F2-4B95-B83B-E9D945703A19}" type="pres">
      <dgm:prSet presAssocID="{95FB106B-D563-4ED0-84A2-4E6BDBE55FE0}" presName="textRect" presStyleLbl="revTx" presStyleIdx="3" presStyleCnt="5">
        <dgm:presLayoutVars>
          <dgm:chMax val="1"/>
          <dgm:chPref val="1"/>
        </dgm:presLayoutVars>
      </dgm:prSet>
      <dgm:spPr/>
    </dgm:pt>
    <dgm:pt modelId="{44FC8EE7-FC25-4616-A3B9-4016EBB1A17C}" type="pres">
      <dgm:prSet presAssocID="{7DD285B4-24BF-48B4-B179-AADD3F71E988}" presName="sibTrans" presStyleCnt="0"/>
      <dgm:spPr/>
    </dgm:pt>
    <dgm:pt modelId="{C38BB3D8-69FE-47BB-ACE3-91336869F9E3}" type="pres">
      <dgm:prSet presAssocID="{7AC79605-1846-40CD-8BCD-F26B696E04DE}" presName="compNode" presStyleCnt="0"/>
      <dgm:spPr/>
    </dgm:pt>
    <dgm:pt modelId="{23AE3DA7-0C6C-4CD6-B1A0-354184F4E489}" type="pres">
      <dgm:prSet presAssocID="{7AC79605-1846-40CD-8BCD-F26B696E04DE}" presName="iconBgRect" presStyleLbl="bgShp" presStyleIdx="4" presStyleCnt="5"/>
      <dgm:spPr>
        <a:prstGeom prst="round2DiagRect">
          <a:avLst>
            <a:gd name="adj1" fmla="val 29727"/>
            <a:gd name="adj2" fmla="val 0"/>
          </a:avLst>
        </a:prstGeom>
      </dgm:spPr>
    </dgm:pt>
    <dgm:pt modelId="{7ED7441D-373D-427A-BB34-D76DBD298CCB}" type="pres">
      <dgm:prSet presAssocID="{7AC79605-1846-40CD-8BCD-F26B696E04D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00A1521-B062-4ED2-AB83-20191B87ED5A}" type="pres">
      <dgm:prSet presAssocID="{7AC79605-1846-40CD-8BCD-F26B696E04DE}" presName="spaceRect" presStyleCnt="0"/>
      <dgm:spPr/>
    </dgm:pt>
    <dgm:pt modelId="{00CD6FCC-EE84-49B9-A774-3400B0866281}" type="pres">
      <dgm:prSet presAssocID="{7AC79605-1846-40CD-8BCD-F26B696E04DE}" presName="textRect" presStyleLbl="revTx" presStyleIdx="4" presStyleCnt="5">
        <dgm:presLayoutVars>
          <dgm:chMax val="1"/>
          <dgm:chPref val="1"/>
        </dgm:presLayoutVars>
      </dgm:prSet>
      <dgm:spPr/>
    </dgm:pt>
  </dgm:ptLst>
  <dgm:cxnLst>
    <dgm:cxn modelId="{40534F02-2DAF-44BD-BBED-F76610D3EF09}" type="presOf" srcId="{02037215-F49E-4064-8266-52EC62381C5C}" destId="{129CDC69-CE11-4BCA-A862-05FBB8AA7319}" srcOrd="0" destOrd="0" presId="urn:microsoft.com/office/officeart/2018/5/layout/IconLeafLabelList"/>
    <dgm:cxn modelId="{9F37F507-F969-4688-A3F1-F2682BB17D9E}" type="presOf" srcId="{95945857-0E2E-4CB9-9C3A-9D91A72F79C9}" destId="{441F3594-E919-48DA-BA64-4845843A3F91}" srcOrd="0" destOrd="0" presId="urn:microsoft.com/office/officeart/2018/5/layout/IconLeafLabelList"/>
    <dgm:cxn modelId="{B0E2FB0B-9F57-49AC-A676-70EB4BA55A79}" type="presOf" srcId="{DC2B8FDF-7599-47B6-A5E9-3698E702C204}" destId="{25AD4D52-17D8-4155-ACFD-FDA6B79F2868}" srcOrd="0" destOrd="0" presId="urn:microsoft.com/office/officeart/2018/5/layout/IconLeafLabel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0"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1" destOrd="0" parTransId="{689C456A-6E04-4C78-A37B-612CA54548AC}" sibTransId="{972161AE-5EB4-42D1-B714-832DAA78AA69}"/>
    <dgm:cxn modelId="{761F4971-2FAF-438B-84DB-1578E5A76F9B}" type="presOf" srcId="{7AC79605-1846-40CD-8BCD-F26B696E04DE}" destId="{00CD6FCC-EE84-49B9-A774-3400B0866281}" srcOrd="0" destOrd="0" presId="urn:microsoft.com/office/officeart/2018/5/layout/IconLeafLabelList"/>
    <dgm:cxn modelId="{F264B871-ED8C-40DD-8B93-7CAC8CA93EC7}" type="presOf" srcId="{46AE8429-4868-49C0-B5F9-3D03D5BAFFA3}" destId="{A22352C2-9397-46D4-A863-BB42A5D831B1}" srcOrd="0" destOrd="0" presId="urn:microsoft.com/office/officeart/2018/5/layout/IconLeafLabelList"/>
    <dgm:cxn modelId="{80570452-0D36-4B48-9173-9D8CA0554C09}" type="presOf" srcId="{95FB106B-D563-4ED0-84A2-4E6BDBE55FE0}" destId="{E9CEBAE5-50F2-4B95-B83B-E9D945703A19}" srcOrd="0" destOrd="0" presId="urn:microsoft.com/office/officeart/2018/5/layout/IconLeafLabelList"/>
    <dgm:cxn modelId="{2BD3DC86-1F45-4747-91D6-244A16D5C426}" srcId="{DC2B8FDF-7599-47B6-A5E9-3698E702C204}" destId="{95FB106B-D563-4ED0-84A2-4E6BDBE55FE0}" srcOrd="3" destOrd="0" parTransId="{AE68C585-FFE5-4221-B9CB-C0E95F5CCB8C}" sibTransId="{7DD285B4-24BF-48B4-B179-AADD3F71E988}"/>
    <dgm:cxn modelId="{0A0B10ED-C86B-4F7C-B0FB-A788AD24EB59}" type="presParOf" srcId="{25AD4D52-17D8-4155-ACFD-FDA6B79F2868}" destId="{1865F989-8F44-47AF-8237-7266BB30446B}" srcOrd="0" destOrd="0" presId="urn:microsoft.com/office/officeart/2018/5/layout/IconLeafLabelList"/>
    <dgm:cxn modelId="{CF3038B8-CF47-490D-B2A8-CBD29BC770BF}" type="presParOf" srcId="{1865F989-8F44-47AF-8237-7266BB30446B}" destId="{A0D29BE7-8427-4709-BE1D-849777DC22A4}" srcOrd="0" destOrd="0" presId="urn:microsoft.com/office/officeart/2018/5/layout/IconLeafLabelList"/>
    <dgm:cxn modelId="{2E313ADE-CEE3-4215-8E81-5E464E9B7E25}" type="presParOf" srcId="{1865F989-8F44-47AF-8237-7266BB30446B}" destId="{977DF262-AD54-4CE2-A7A9-F8AF7D864B0B}" srcOrd="1" destOrd="0" presId="urn:microsoft.com/office/officeart/2018/5/layout/IconLeafLabelList"/>
    <dgm:cxn modelId="{354E8DD5-FE90-448C-8CF2-DDA331DCFEE7}" type="presParOf" srcId="{1865F989-8F44-47AF-8237-7266BB30446B}" destId="{BDE37C85-8461-4F25-9963-693D46AFD98D}" srcOrd="2" destOrd="0" presId="urn:microsoft.com/office/officeart/2018/5/layout/IconLeafLabelList"/>
    <dgm:cxn modelId="{B548EDF3-218B-4895-8215-03342657ABA5}" type="presParOf" srcId="{1865F989-8F44-47AF-8237-7266BB30446B}" destId="{129CDC69-CE11-4BCA-A862-05FBB8AA7319}" srcOrd="3" destOrd="0" presId="urn:microsoft.com/office/officeart/2018/5/layout/IconLeafLabelList"/>
    <dgm:cxn modelId="{81913A1E-892A-4AAC-8953-84843AD6A493}" type="presParOf" srcId="{25AD4D52-17D8-4155-ACFD-FDA6B79F2868}" destId="{803A9A9B-0993-433B-B240-3085F69FCAEC}" srcOrd="1" destOrd="0" presId="urn:microsoft.com/office/officeart/2018/5/layout/IconLeafLabelList"/>
    <dgm:cxn modelId="{F33C50A4-AA69-404D-B362-8FC8E5A49C1B}" type="presParOf" srcId="{25AD4D52-17D8-4155-ACFD-FDA6B79F2868}" destId="{401C328F-C01C-4DD3-A123-7BE76D2C949B}" srcOrd="2" destOrd="0" presId="urn:microsoft.com/office/officeart/2018/5/layout/IconLeafLabelList"/>
    <dgm:cxn modelId="{F08C4BB5-006D-4AF1-9E3B-2705430BC75E}" type="presParOf" srcId="{401C328F-C01C-4DD3-A123-7BE76D2C949B}" destId="{162196B6-3A5D-4C01-B455-D212AF1BCB48}" srcOrd="0" destOrd="0" presId="urn:microsoft.com/office/officeart/2018/5/layout/IconLeafLabelList"/>
    <dgm:cxn modelId="{6A50AFCA-B94F-4EAB-B232-018F0DF6C6CA}" type="presParOf" srcId="{401C328F-C01C-4DD3-A123-7BE76D2C949B}" destId="{341AB423-98D3-4B6B-8DC1-62D742067E91}" srcOrd="1" destOrd="0" presId="urn:microsoft.com/office/officeart/2018/5/layout/IconLeafLabelList"/>
    <dgm:cxn modelId="{4ED2A867-7BA7-4537-AF63-00D21D062308}" type="presParOf" srcId="{401C328F-C01C-4DD3-A123-7BE76D2C949B}" destId="{72232E40-D143-48A1-A21D-41AD8D940974}" srcOrd="2" destOrd="0" presId="urn:microsoft.com/office/officeart/2018/5/layout/IconLeafLabelList"/>
    <dgm:cxn modelId="{4E46AE51-F4B0-4BE6-9E87-25289AB45F40}" type="presParOf" srcId="{401C328F-C01C-4DD3-A123-7BE76D2C949B}" destId="{A22352C2-9397-46D4-A863-BB42A5D831B1}" srcOrd="3" destOrd="0" presId="urn:microsoft.com/office/officeart/2018/5/layout/IconLeafLabelList"/>
    <dgm:cxn modelId="{B943C0A6-06E9-47F5-9412-BE34AE3F3EC8}" type="presParOf" srcId="{25AD4D52-17D8-4155-ACFD-FDA6B79F2868}" destId="{DEE96BDD-3236-4160-BCB3-0501B09CB6E8}" srcOrd="3" destOrd="0" presId="urn:microsoft.com/office/officeart/2018/5/layout/IconLeafLabelList"/>
    <dgm:cxn modelId="{28DF98EE-C464-42CB-9FF8-1FCAF6631528}" type="presParOf" srcId="{25AD4D52-17D8-4155-ACFD-FDA6B79F2868}" destId="{A0B0D046-6997-49B1-AC62-5C86BEBDA2D3}" srcOrd="4" destOrd="0" presId="urn:microsoft.com/office/officeart/2018/5/layout/IconLeafLabelList"/>
    <dgm:cxn modelId="{17C5CBD7-C7DC-4F1F-8FA5-BC45DA6EC339}" type="presParOf" srcId="{A0B0D046-6997-49B1-AC62-5C86BEBDA2D3}" destId="{16700286-F788-4953-8802-6F6AA437E566}" srcOrd="0" destOrd="0" presId="urn:microsoft.com/office/officeart/2018/5/layout/IconLeafLabelList"/>
    <dgm:cxn modelId="{51BC5489-097E-4F41-8AC2-0D4F73918D24}" type="presParOf" srcId="{A0B0D046-6997-49B1-AC62-5C86BEBDA2D3}" destId="{7F8D8478-7BA6-4B7D-8B51-AEFE7CE1A0DD}" srcOrd="1" destOrd="0" presId="urn:microsoft.com/office/officeart/2018/5/layout/IconLeafLabelList"/>
    <dgm:cxn modelId="{E913D6A6-3639-48DD-B41E-8E286490AD0D}" type="presParOf" srcId="{A0B0D046-6997-49B1-AC62-5C86BEBDA2D3}" destId="{7243CBC9-5681-40F2-A0C5-E7AF1F9B0B54}" srcOrd="2" destOrd="0" presId="urn:microsoft.com/office/officeart/2018/5/layout/IconLeafLabelList"/>
    <dgm:cxn modelId="{66C93B73-20AC-48B2-AEAB-9C5F346B4D6B}" type="presParOf" srcId="{A0B0D046-6997-49B1-AC62-5C86BEBDA2D3}" destId="{441F3594-E919-48DA-BA64-4845843A3F91}" srcOrd="3" destOrd="0" presId="urn:microsoft.com/office/officeart/2018/5/layout/IconLeafLabelList"/>
    <dgm:cxn modelId="{ABCAB71D-C4A7-46BD-A4E8-7751D1844D8B}" type="presParOf" srcId="{25AD4D52-17D8-4155-ACFD-FDA6B79F2868}" destId="{E7557AC0-88FC-4C03-B754-BCBFEC9F07B3}" srcOrd="5" destOrd="0" presId="urn:microsoft.com/office/officeart/2018/5/layout/IconLeafLabelList"/>
    <dgm:cxn modelId="{89DFFF8B-D340-4C9B-BDDE-E1CEA5F65A63}" type="presParOf" srcId="{25AD4D52-17D8-4155-ACFD-FDA6B79F2868}" destId="{1ADF348C-74D8-4081-BD38-BF6CBA05CCB4}" srcOrd="6" destOrd="0" presId="urn:microsoft.com/office/officeart/2018/5/layout/IconLeafLabelList"/>
    <dgm:cxn modelId="{CB06D930-574D-4CCB-84AE-44B8C300EB1B}" type="presParOf" srcId="{1ADF348C-74D8-4081-BD38-BF6CBA05CCB4}" destId="{A2CCB0D8-4464-49FA-BAC7-854561AEAFDE}" srcOrd="0" destOrd="0" presId="urn:microsoft.com/office/officeart/2018/5/layout/IconLeafLabelList"/>
    <dgm:cxn modelId="{6BD201C1-A362-4AE1-AD10-6A11074FF7E2}" type="presParOf" srcId="{1ADF348C-74D8-4081-BD38-BF6CBA05CCB4}" destId="{A3921697-ABF9-49BB-BDAB-110637B7589C}" srcOrd="1" destOrd="0" presId="urn:microsoft.com/office/officeart/2018/5/layout/IconLeafLabelList"/>
    <dgm:cxn modelId="{980509DD-FD55-4F1D-BD2B-61B5D4C73881}" type="presParOf" srcId="{1ADF348C-74D8-4081-BD38-BF6CBA05CCB4}" destId="{17D91353-505D-4D75-8A17-83F245C462AC}" srcOrd="2" destOrd="0" presId="urn:microsoft.com/office/officeart/2018/5/layout/IconLeafLabelList"/>
    <dgm:cxn modelId="{4ACF5FDD-6218-4102-ABF4-85BE2F00E8D2}" type="presParOf" srcId="{1ADF348C-74D8-4081-BD38-BF6CBA05CCB4}" destId="{E9CEBAE5-50F2-4B95-B83B-E9D945703A19}" srcOrd="3" destOrd="0" presId="urn:microsoft.com/office/officeart/2018/5/layout/IconLeafLabelList"/>
    <dgm:cxn modelId="{B1A133A3-BC24-443E-9014-EF9FC134F895}" type="presParOf" srcId="{25AD4D52-17D8-4155-ACFD-FDA6B79F2868}" destId="{44FC8EE7-FC25-4616-A3B9-4016EBB1A17C}" srcOrd="7" destOrd="0" presId="urn:microsoft.com/office/officeart/2018/5/layout/IconLeafLabelList"/>
    <dgm:cxn modelId="{E11AED50-8BD9-4262-9998-05137A382C44}" type="presParOf" srcId="{25AD4D52-17D8-4155-ACFD-FDA6B79F2868}" destId="{C38BB3D8-69FE-47BB-ACE3-91336869F9E3}" srcOrd="8" destOrd="0" presId="urn:microsoft.com/office/officeart/2018/5/layout/IconLeafLabelList"/>
    <dgm:cxn modelId="{19C17407-13BE-4377-AED3-DC17669F1E40}" type="presParOf" srcId="{C38BB3D8-69FE-47BB-ACE3-91336869F9E3}" destId="{23AE3DA7-0C6C-4CD6-B1A0-354184F4E489}" srcOrd="0" destOrd="0" presId="urn:microsoft.com/office/officeart/2018/5/layout/IconLeafLabelList"/>
    <dgm:cxn modelId="{B2EC1932-8C15-456A-B111-52BFABB7EF4A}" type="presParOf" srcId="{C38BB3D8-69FE-47BB-ACE3-91336869F9E3}" destId="{7ED7441D-373D-427A-BB34-D76DBD298CCB}" srcOrd="1" destOrd="0" presId="urn:microsoft.com/office/officeart/2018/5/layout/IconLeafLabelList"/>
    <dgm:cxn modelId="{FDBB6C56-59ED-49EA-B756-B0E8E9B34E17}" type="presParOf" srcId="{C38BB3D8-69FE-47BB-ACE3-91336869F9E3}" destId="{E00A1521-B062-4ED2-AB83-20191B87ED5A}" srcOrd="2" destOrd="0" presId="urn:microsoft.com/office/officeart/2018/5/layout/IconLeafLabelList"/>
    <dgm:cxn modelId="{38BADACB-A164-4BA9-B91E-6E35490FA8D3}" type="presParOf" srcId="{C38BB3D8-69FE-47BB-ACE3-91336869F9E3}" destId="{00CD6FCC-EE84-49B9-A774-3400B086628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a:hlinkClick xmlns:r="http://schemas.openxmlformats.org/officeDocument/2006/relationships" r:id="rId1"/>
            </a:rPr>
            <a:t>Capstone Project - Tableau Vizs</a:t>
          </a:r>
          <a:endParaRPr lang="en-US"/>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We plan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a:t>Linear regression is the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a:t>With our cleaned and pre-processed data, we will divide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a:t>We will explore which features are the best predictors, and possibly look into other Scikit-learn linear regression models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AB1C2085-89E0-4663-8ED4-DA70B6F15CA9}" srcId="{0E328103-1466-442E-9FA8-18F70B82D5C8}" destId="{C3220BE6-3D76-40A0-B461-B9A820B49C6B}" srcOrd="2" destOrd="0" parTransId="{165B0921-6E9F-41E2-9353-8BB491A484D6}" sibTransId="{16B7ECBD-B04D-48EA-9D2C-74115F77A5FE}"/>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592AFBFF-02DA-4E11-B529-4E8D79F0CB95}" type="presOf" srcId="{C3220BE6-3D76-40A0-B461-B9A820B49C6B}" destId="{31C43D22-A48B-45E5-87FF-CE4EA1012698}"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2383F8E-DA53-4550-A8B4-00D54FCBD4D7}" type="presParOf" srcId="{3DC4DF6B-7E1C-4430-B05A-9B2D31D1B3AB}" destId="{3CE0E4C4-E527-4D23-A38B-102606AC433B}" srcOrd="3" destOrd="0" presId="urn:microsoft.com/office/officeart/2005/8/layout/vList2"/>
    <dgm:cxn modelId="{5811C585-9680-46F7-A639-FA7B5BE329FF}" type="presParOf" srcId="{3DC4DF6B-7E1C-4430-B05A-9B2D31D1B3AB}" destId="{31C43D22-A48B-45E5-87FF-CE4EA1012698}" srcOrd="4" destOrd="0" presId="urn:microsoft.com/office/officeart/2005/8/layout/vList2"/>
    <dgm:cxn modelId="{CCB2E813-3BBC-46D7-B652-F785BA6E8FBB}" type="presParOf" srcId="{3DC4DF6B-7E1C-4430-B05A-9B2D31D1B3AB}" destId="{E608C26F-25ED-4595-AB28-7A2D9A56BC13}" srcOrd="5" destOrd="0" presId="urn:microsoft.com/office/officeart/2005/8/layout/vList2"/>
    <dgm:cxn modelId="{981B00BE-5259-47DD-BD86-38E77D3B5355}" type="presParOf" srcId="{3DC4DF6B-7E1C-4430-B05A-9B2D31D1B3AB}" destId="{0E7500DA-2D7C-4CEA-8C67-8938B1028F59}" srcOrd="6" destOrd="0" presId="urn:microsoft.com/office/officeart/2005/8/layout/vList2"/>
    <dgm:cxn modelId="{6D6289AD-0C44-4CBA-87BF-720BA2D58930}" type="presParOf" srcId="{3DC4DF6B-7E1C-4430-B05A-9B2D31D1B3AB}" destId="{666E987F-21F0-4E0F-905F-EC8953BA1B6F}" srcOrd="7" destOrd="0" presId="urn:microsoft.com/office/officeart/2005/8/layout/vList2"/>
    <dgm:cxn modelId="{689A2ADB-B5A8-4A6E-AB38-4308F193FC56}"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72751" y="808910"/>
          <a:ext cx="1276053" cy="127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292941"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It is extremely relevant to all of us</a:t>
          </a:r>
        </a:p>
      </dsp:txBody>
      <dsp:txXfrm>
        <a:off x="292941" y="2437271"/>
        <a:ext cx="2835673" cy="720000"/>
      </dsp:txXfrm>
    </dsp:sp>
    <dsp:sp modelId="{CCF0C15E-EE76-48A2-9E13-7A80EF30A0B0}">
      <dsp:nvSpPr>
        <dsp:cNvPr id="0" name=""/>
        <dsp:cNvSpPr/>
      </dsp:nvSpPr>
      <dsp:spPr>
        <a:xfrm>
          <a:off x="4404667" y="808910"/>
          <a:ext cx="1276053" cy="127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3624857"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dataset pretty large, needs some pre-processing, but is not so big that we have trouble storing and sharing it</a:t>
          </a:r>
        </a:p>
      </dsp:txBody>
      <dsp:txXfrm>
        <a:off x="3624857" y="2437271"/>
        <a:ext cx="2835673" cy="720000"/>
      </dsp:txXfrm>
    </dsp:sp>
    <dsp:sp modelId="{8793DF63-7C0F-41D3-8432-191AEB759010}">
      <dsp:nvSpPr>
        <dsp:cNvPr id="0" name=""/>
        <dsp:cNvSpPr/>
      </dsp:nvSpPr>
      <dsp:spPr>
        <a:xfrm>
          <a:off x="7736584" y="808910"/>
          <a:ext cx="1276053" cy="127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6956774"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There are several columns in the data we can target for different types of analysis</a:t>
          </a:r>
        </a:p>
      </dsp:txBody>
      <dsp:txXfrm>
        <a:off x="6956774" y="2437271"/>
        <a:ext cx="283567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Science and STEM Salaries from June 7, 2017 to August 17, 2021</a:t>
          </a:r>
        </a:p>
        <a:p>
          <a:pPr marL="0" lvl="0" indent="0" algn="l" defTabSz="933450">
            <a:lnSpc>
              <a:spcPct val="90000"/>
            </a:lnSpc>
            <a:spcBef>
              <a:spcPct val="0"/>
            </a:spcBef>
            <a:spcAft>
              <a:spcPct val="35000"/>
            </a:spcAft>
            <a:buNone/>
          </a:pPr>
          <a:r>
            <a:rPr lang="en-US" sz="2100" kern="1200">
              <a:hlinkClick xmlns:r="http://schemas.openxmlformats.org/officeDocument/2006/relationships" r:id="rId1"/>
            </a:rPr>
            <a:t>https://www.kaggle.com/datasets/jackogozaly/data-science-and-stem-salaries</a:t>
          </a:r>
          <a:endParaRPr lang="en-US" sz="2100" kern="120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Demographics – Gender, race, location, education level</a:t>
          </a:r>
        </a:p>
        <a:p>
          <a:pPr marL="0" lvl="0" indent="0" algn="l" defTabSz="933450">
            <a:lnSpc>
              <a:spcPct val="90000"/>
            </a:lnSpc>
            <a:spcBef>
              <a:spcPct val="0"/>
            </a:spcBef>
            <a:spcAft>
              <a:spcPct val="35000"/>
            </a:spcAft>
            <a:buNone/>
          </a:pPr>
          <a:r>
            <a:rPr lang="en-US" sz="2100" kern="1200"/>
            <a:t>Salary Details – Base and total annual salaries, bonus &amp;/or stock option values</a:t>
          </a:r>
        </a:p>
        <a:p>
          <a:pPr marL="0" lvl="0" indent="0" algn="l" defTabSz="933450">
            <a:lnSpc>
              <a:spcPct val="90000"/>
            </a:lnSpc>
            <a:spcBef>
              <a:spcPct val="0"/>
            </a:spcBef>
            <a:spcAft>
              <a:spcPct val="35000"/>
            </a:spcAft>
            <a:buNone/>
          </a:pPr>
          <a:r>
            <a:rPr lang="en-US" sz="2100" kern="120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29BE7-8427-4709-BE1D-849777DC22A4}">
      <dsp:nvSpPr>
        <dsp:cNvPr id="0" name=""/>
        <dsp:cNvSpPr/>
      </dsp:nvSpPr>
      <dsp:spPr>
        <a:xfrm>
          <a:off x="447049" y="38721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DF262-AD54-4CE2-A7A9-F8AF7D864B0B}">
      <dsp:nvSpPr>
        <dsp:cNvPr id="0" name=""/>
        <dsp:cNvSpPr/>
      </dsp:nvSpPr>
      <dsp:spPr>
        <a:xfrm>
          <a:off x="681049" y="62121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CDC69-CE11-4BCA-A862-05FBB8AA7319}">
      <dsp:nvSpPr>
        <dsp:cNvPr id="0" name=""/>
        <dsp:cNvSpPr/>
      </dsp:nvSpPr>
      <dsp:spPr>
        <a:xfrm>
          <a:off x="9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Discover what features and model make the best predictions for salaries of STEM Professionals and Data Scientists</a:t>
          </a:r>
        </a:p>
      </dsp:txBody>
      <dsp:txXfrm>
        <a:off x="96049" y="1827211"/>
        <a:ext cx="1800000" cy="916655"/>
      </dsp:txXfrm>
    </dsp:sp>
    <dsp:sp modelId="{162196B6-3A5D-4C01-B455-D212AF1BCB48}">
      <dsp:nvSpPr>
        <dsp:cNvPr id="0" name=""/>
        <dsp:cNvSpPr/>
      </dsp:nvSpPr>
      <dsp:spPr>
        <a:xfrm>
          <a:off x="2562049" y="38721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AB423-98D3-4B6B-8DC1-62D742067E91}">
      <dsp:nvSpPr>
        <dsp:cNvPr id="0" name=""/>
        <dsp:cNvSpPr/>
      </dsp:nvSpPr>
      <dsp:spPr>
        <a:xfrm>
          <a:off x="2796049" y="62121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352C2-9397-46D4-A863-BB42A5D831B1}">
      <dsp:nvSpPr>
        <dsp:cNvPr id="0" name=""/>
        <dsp:cNvSpPr/>
      </dsp:nvSpPr>
      <dsp:spPr>
        <a:xfrm>
          <a:off x="221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t>Explore the data and visualize contents, perform data cleaning, engineer the features, and pre-process the dataset for machine learning</a:t>
          </a:r>
        </a:p>
      </dsp:txBody>
      <dsp:txXfrm>
        <a:off x="2211049" y="1827211"/>
        <a:ext cx="1800000" cy="916655"/>
      </dsp:txXfrm>
    </dsp:sp>
    <dsp:sp modelId="{16700286-F788-4953-8802-6F6AA437E566}">
      <dsp:nvSpPr>
        <dsp:cNvPr id="0" name=""/>
        <dsp:cNvSpPr/>
      </dsp:nvSpPr>
      <dsp:spPr>
        <a:xfrm>
          <a:off x="4677049" y="38721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D8478-7BA6-4B7D-8B51-AEFE7CE1A0DD}">
      <dsp:nvSpPr>
        <dsp:cNvPr id="0" name=""/>
        <dsp:cNvSpPr/>
      </dsp:nvSpPr>
      <dsp:spPr>
        <a:xfrm>
          <a:off x="4911049" y="62121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1F3594-E919-48DA-BA64-4845843A3F91}">
      <dsp:nvSpPr>
        <dsp:cNvPr id="0" name=""/>
        <dsp:cNvSpPr/>
      </dsp:nvSpPr>
      <dsp:spPr>
        <a:xfrm>
          <a:off x="432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Identify the best predictive model and select the user input features. </a:t>
          </a:r>
        </a:p>
      </dsp:txBody>
      <dsp:txXfrm>
        <a:off x="4326049" y="1827211"/>
        <a:ext cx="1800000" cy="916655"/>
      </dsp:txXfrm>
    </dsp:sp>
    <dsp:sp modelId="{A2CCB0D8-4464-49FA-BAC7-854561AEAFDE}">
      <dsp:nvSpPr>
        <dsp:cNvPr id="0" name=""/>
        <dsp:cNvSpPr/>
      </dsp:nvSpPr>
      <dsp:spPr>
        <a:xfrm>
          <a:off x="6792049" y="38721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21697-ABF9-49BB-BDAB-110637B7589C}">
      <dsp:nvSpPr>
        <dsp:cNvPr id="0" name=""/>
        <dsp:cNvSpPr/>
      </dsp:nvSpPr>
      <dsp:spPr>
        <a:xfrm>
          <a:off x="7026049" y="62121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BAE5-50F2-4B95-B83B-E9D945703A19}">
      <dsp:nvSpPr>
        <dsp:cNvPr id="0" name=""/>
        <dsp:cNvSpPr/>
      </dsp:nvSpPr>
      <dsp:spPr>
        <a:xfrm>
          <a:off x="644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the ERD and connect a SQL Database to the model </a:t>
          </a:r>
        </a:p>
      </dsp:txBody>
      <dsp:txXfrm>
        <a:off x="6441049" y="1827211"/>
        <a:ext cx="1800000" cy="916655"/>
      </dsp:txXfrm>
    </dsp:sp>
    <dsp:sp modelId="{23AE3DA7-0C6C-4CD6-B1A0-354184F4E489}">
      <dsp:nvSpPr>
        <dsp:cNvPr id="0" name=""/>
        <dsp:cNvSpPr/>
      </dsp:nvSpPr>
      <dsp:spPr>
        <a:xfrm>
          <a:off x="8907049" y="38721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7441D-373D-427A-BB34-D76DBD298CCB}">
      <dsp:nvSpPr>
        <dsp:cNvPr id="0" name=""/>
        <dsp:cNvSpPr/>
      </dsp:nvSpPr>
      <dsp:spPr>
        <a:xfrm>
          <a:off x="9141049" y="62121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6FCC-EE84-49B9-A774-3400B0866281}">
      <dsp:nvSpPr>
        <dsp:cNvPr id="0" name=""/>
        <dsp:cNvSpPr/>
      </dsp:nvSpPr>
      <dsp:spPr>
        <a:xfrm>
          <a:off x="855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Present our results via an interactive table similar to the UFO or Bellybutton projects</a:t>
          </a:r>
        </a:p>
      </dsp:txBody>
      <dsp:txXfrm>
        <a:off x="8556049" y="1827211"/>
        <a:ext cx="1800000" cy="916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1644032"/>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1676330"/>
        <a:ext cx="8695230" cy="597039"/>
      </dsp:txXfrm>
    </dsp:sp>
    <dsp:sp modelId="{A94C7F11-A2C6-4AFC-99B1-9CEA4D42C317}">
      <dsp:nvSpPr>
        <dsp:cNvPr id="0" name=""/>
        <dsp:cNvSpPr/>
      </dsp:nvSpPr>
      <dsp:spPr>
        <a:xfrm>
          <a:off x="0" y="238918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242148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hlinkClick xmlns:r="http://schemas.openxmlformats.org/officeDocument/2006/relationships" r:id="rId1"/>
            </a:rPr>
            <a:t>Capstone Project - Tableau Vizs</a:t>
          </a:r>
          <a:endParaRPr lang="en-US" sz="2900" kern="1200"/>
        </a:p>
      </dsp:txBody>
      <dsp:txXfrm>
        <a:off x="32298" y="3166640"/>
        <a:ext cx="8695230"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plan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Linear regression is the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With our cleaned and pre-processed data, we will divide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will explore which features are the best predictors, and possibly look into other Scikit-learn linear regression models</a:t>
          </a:r>
        </a:p>
      </dsp:txBody>
      <dsp:txXfrm>
        <a:off x="38952" y="3573479"/>
        <a:ext cx="9828094" cy="7200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fif"/><Relationship Id="rId5" Type="http://schemas.openxmlformats.org/officeDocument/2006/relationships/image" Target="../media/image9.jfif"/><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a:t>Capstone project</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a:t>
            </a:r>
            <a:r>
              <a:rPr lang="en-US" dirty="0" err="1">
                <a:solidFill>
                  <a:schemeClr val="tx1"/>
                </a:solidFill>
              </a:rPr>
              <a:t>berger</a:t>
            </a:r>
            <a:r>
              <a:rPr lang="en-US" dirty="0">
                <a:solidFill>
                  <a:schemeClr val="tx1"/>
                </a:solidFill>
              </a:rPr>
              <a:t> • Lucien Roberts • </a:t>
            </a:r>
            <a:r>
              <a:rPr lang="en-US" dirty="0" err="1">
                <a:solidFill>
                  <a:schemeClr val="tx1"/>
                </a:solidFill>
              </a:rPr>
              <a:t>martha</a:t>
            </a:r>
            <a:r>
              <a:rPr lang="en-US" dirty="0">
                <a:solidFill>
                  <a:schemeClr val="tx1"/>
                </a:solidFill>
              </a:rPr>
              <a:t> </a:t>
            </a:r>
            <a:r>
              <a:rPr lang="en-US" dirty="0" err="1">
                <a:solidFill>
                  <a:schemeClr val="tx1"/>
                </a:solidFill>
              </a:rPr>
              <a:t>richardson</a:t>
            </a: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67FB-ABBF-48B3-807A-5F1492BDBC26}"/>
              </a:ext>
            </a:extLst>
          </p:cNvPr>
          <p:cNvSpPr>
            <a:spLocks noGrp="1"/>
          </p:cNvSpPr>
          <p:nvPr>
            <p:ph type="title"/>
          </p:nvPr>
        </p:nvSpPr>
        <p:spPr>
          <a:xfrm>
            <a:off x="1141414" y="466118"/>
            <a:ext cx="9905998" cy="1108682"/>
          </a:xfrm>
        </p:spPr>
        <p:txBody>
          <a:bodyPr/>
          <a:lstStyle/>
          <a:p>
            <a:r>
              <a:rPr lang="en-US" dirty="0"/>
              <a:t>Distribution of DEMOGRAPHIC FEATURES</a:t>
            </a:r>
          </a:p>
        </p:txBody>
      </p:sp>
      <p:pic>
        <p:nvPicPr>
          <p:cNvPr id="4" name="Content Placeholder 3">
            <a:extLst>
              <a:ext uri="{FF2B5EF4-FFF2-40B4-BE49-F238E27FC236}">
                <a16:creationId xmlns:a16="http://schemas.microsoft.com/office/drawing/2014/main" id="{F4E45032-4D24-4276-9CB2-412C935B705A}"/>
              </a:ext>
            </a:extLst>
          </p:cNvPr>
          <p:cNvPicPr>
            <a:picLocks noGrp="1" noChangeAspect="1"/>
          </p:cNvPicPr>
          <p:nvPr>
            <p:ph idx="1"/>
          </p:nvPr>
        </p:nvPicPr>
        <p:blipFill>
          <a:blip r:embed="rId2"/>
          <a:stretch>
            <a:fillRect/>
          </a:stretch>
        </p:blipFill>
        <p:spPr>
          <a:xfrm>
            <a:off x="1938252" y="2249488"/>
            <a:ext cx="831232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0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DISTRIBUTION OF EDUCATION BY RACE in THE US</a:t>
            </a:r>
          </a:p>
        </p:txBody>
      </p:sp>
      <p:pic>
        <p:nvPicPr>
          <p:cNvPr id="7" name="Picture 6">
            <a:extLst>
              <a:ext uri="{FF2B5EF4-FFF2-40B4-BE49-F238E27FC236}">
                <a16:creationId xmlns:a16="http://schemas.microsoft.com/office/drawing/2014/main" id="{3DC9FE46-9B69-41A0-A1E8-0312062BF7E6}"/>
              </a:ext>
            </a:extLst>
          </p:cNvPr>
          <p:cNvPicPr>
            <a:picLocks noChangeAspect="1"/>
          </p:cNvPicPr>
          <p:nvPr/>
        </p:nvPicPr>
        <p:blipFill>
          <a:blip r:embed="rId2"/>
          <a:stretch>
            <a:fillRect/>
          </a:stretch>
        </p:blipFill>
        <p:spPr>
          <a:xfrm>
            <a:off x="8074179" y="1495051"/>
            <a:ext cx="3343540" cy="4744431"/>
          </a:xfrm>
          <a:prstGeom prst="rect">
            <a:avLst/>
          </a:prstGeom>
        </p:spPr>
      </p:pic>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3"/>
          <a:stretch>
            <a:fillRect/>
          </a:stretch>
        </p:blipFill>
        <p:spPr>
          <a:xfrm>
            <a:off x="822537" y="1890524"/>
            <a:ext cx="7123268" cy="3799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399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4E8-D090-41A4-AE34-4274B70E2744}"/>
              </a:ext>
            </a:extLst>
          </p:cNvPr>
          <p:cNvSpPr>
            <a:spLocks noGrp="1"/>
          </p:cNvSpPr>
          <p:nvPr>
            <p:ph type="title"/>
          </p:nvPr>
        </p:nvSpPr>
        <p:spPr>
          <a:xfrm>
            <a:off x="495298" y="737644"/>
            <a:ext cx="2971799" cy="1478570"/>
          </a:xfrm>
        </p:spPr>
        <p:txBody>
          <a:bodyPr>
            <a:normAutofit fontScale="90000"/>
          </a:bodyPr>
          <a:lstStyle/>
          <a:p>
            <a:pPr algn="ctr"/>
            <a:r>
              <a:rPr lang="en-US" dirty="0"/>
              <a:t>LOCATION, LOCATION, LOCATION!!</a:t>
            </a:r>
          </a:p>
        </p:txBody>
      </p:sp>
      <p:pic>
        <p:nvPicPr>
          <p:cNvPr id="9" name="Content Placeholder 8">
            <a:extLst>
              <a:ext uri="{FF2B5EF4-FFF2-40B4-BE49-F238E27FC236}">
                <a16:creationId xmlns:a16="http://schemas.microsoft.com/office/drawing/2014/main" id="{962E829A-0C79-4F2A-8F3B-22608EAF80B6}"/>
              </a:ext>
            </a:extLst>
          </p:cNvPr>
          <p:cNvPicPr>
            <a:picLocks noChangeAspect="1"/>
          </p:cNvPicPr>
          <p:nvPr/>
        </p:nvPicPr>
        <p:blipFill rotWithShape="1">
          <a:blip r:embed="rId3"/>
          <a:srcRect r="2618"/>
          <a:stretch/>
        </p:blipFill>
        <p:spPr>
          <a:xfrm>
            <a:off x="1524000" y="3990291"/>
            <a:ext cx="4286730" cy="208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C595EDE-B118-48AB-99CC-E90DC73897FB}"/>
              </a:ext>
            </a:extLst>
          </p:cNvPr>
          <p:cNvPicPr>
            <a:picLocks noChangeAspect="1"/>
          </p:cNvPicPr>
          <p:nvPr/>
        </p:nvPicPr>
        <p:blipFill rotWithShape="1">
          <a:blip r:embed="rId4"/>
          <a:srcRect l="1309" r="1" b="1"/>
          <a:stretch/>
        </p:blipFill>
        <p:spPr>
          <a:xfrm>
            <a:off x="7264400" y="3996181"/>
            <a:ext cx="4377536" cy="214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2">
            <a:extLst>
              <a:ext uri="{FF2B5EF4-FFF2-40B4-BE49-F238E27FC236}">
                <a16:creationId xmlns:a16="http://schemas.microsoft.com/office/drawing/2014/main" id="{5627DC2B-0A48-4133-91AB-21A85EEFC8B5}"/>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harpenSoften amount="80000"/>
                    </a14:imgEffect>
                  </a14:imgLayer>
                </a14:imgProps>
              </a:ext>
            </a:extLst>
          </a:blip>
          <a:stretch>
            <a:fillRect/>
          </a:stretch>
        </p:blipFill>
        <p:spPr>
          <a:xfrm>
            <a:off x="3690426" y="573427"/>
            <a:ext cx="5255647" cy="3285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190BD0B8-B797-4D5C-8699-9DDBE472858B}"/>
              </a:ext>
            </a:extLst>
          </p:cNvPr>
          <p:cNvSpPr txBox="1"/>
          <p:nvPr/>
        </p:nvSpPr>
        <p:spPr>
          <a:xfrm>
            <a:off x="1790700" y="6200727"/>
            <a:ext cx="9156700" cy="369332"/>
          </a:xfrm>
          <a:prstGeom prst="rect">
            <a:avLst/>
          </a:prstGeom>
          <a:noFill/>
        </p:spPr>
        <p:txBody>
          <a:bodyPr wrap="square">
            <a:spAutoFit/>
          </a:bodyPr>
          <a:lstStyle/>
          <a:p>
            <a:r>
              <a:rPr lang="en-US" dirty="0"/>
              <a:t>https://public.tableau.com/app/profile/lucien.roberts/viz/Capstone-2_16503935278710/US</a:t>
            </a:r>
          </a:p>
        </p:txBody>
      </p:sp>
    </p:spTree>
    <p:extLst>
      <p:ext uri="{BB962C8B-B14F-4D97-AF65-F5344CB8AC3E}">
        <p14:creationId xmlns:p14="http://schemas.microsoft.com/office/powerpoint/2010/main" val="154756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A98E-F98E-4557-80D1-2C53FA4DCB9B}"/>
              </a:ext>
            </a:extLst>
          </p:cNvPr>
          <p:cNvSpPr>
            <a:spLocks noGrp="1"/>
          </p:cNvSpPr>
          <p:nvPr>
            <p:ph type="title"/>
          </p:nvPr>
        </p:nvSpPr>
        <p:spPr>
          <a:xfrm>
            <a:off x="1141413" y="618518"/>
            <a:ext cx="9905998" cy="613123"/>
          </a:xfrm>
        </p:spPr>
        <p:txBody>
          <a:bodyPr/>
          <a:lstStyle/>
          <a:p>
            <a:r>
              <a:rPr lang="en-US" dirty="0"/>
              <a:t>Data exploration steps </a:t>
            </a:r>
          </a:p>
        </p:txBody>
      </p:sp>
      <p:sp>
        <p:nvSpPr>
          <p:cNvPr id="3" name="Content Placeholder 2">
            <a:extLst>
              <a:ext uri="{FF2B5EF4-FFF2-40B4-BE49-F238E27FC236}">
                <a16:creationId xmlns:a16="http://schemas.microsoft.com/office/drawing/2014/main" id="{FA91F3F3-F111-497D-B389-349E33758D99}"/>
              </a:ext>
            </a:extLst>
          </p:cNvPr>
          <p:cNvSpPr>
            <a:spLocks noGrp="1"/>
          </p:cNvSpPr>
          <p:nvPr>
            <p:ph idx="1"/>
          </p:nvPr>
        </p:nvSpPr>
        <p:spPr>
          <a:xfrm>
            <a:off x="1141412" y="1231641"/>
            <a:ext cx="9905999" cy="5299788"/>
          </a:xfrm>
        </p:spPr>
        <p:txBody>
          <a:bodyPr>
            <a:normAutofit fontScale="92500"/>
          </a:bodyPr>
          <a:lstStyle/>
          <a:p>
            <a:pPr marL="0" indent="0">
              <a:buNone/>
            </a:pPr>
            <a:r>
              <a:rPr lang="en-US" dirty="0"/>
              <a:t>We intend to clean/process the data columns in the following ways. More details are available in the README.md file on GitHub</a:t>
            </a:r>
          </a:p>
          <a:p>
            <a:r>
              <a:rPr lang="en-US" dirty="0"/>
              <a:t>Keep as is: </a:t>
            </a:r>
            <a:r>
              <a:rPr lang="en-US" dirty="0" err="1"/>
              <a:t>yearsofexperience</a:t>
            </a:r>
            <a:r>
              <a:rPr lang="en-US" dirty="0"/>
              <a:t>, </a:t>
            </a:r>
            <a:r>
              <a:rPr lang="en-US" dirty="0" err="1"/>
              <a:t>yearsatcompany</a:t>
            </a:r>
            <a:r>
              <a:rPr lang="en-US" dirty="0"/>
              <a:t>, </a:t>
            </a:r>
            <a:r>
              <a:rPr lang="en-US" dirty="0" err="1"/>
              <a:t>rowNumber</a:t>
            </a:r>
            <a:endParaRPr lang="en-US" dirty="0"/>
          </a:p>
          <a:p>
            <a:r>
              <a:rPr lang="en-US" dirty="0"/>
              <a:t>Numeric fields to investigate and maybe keep: </a:t>
            </a:r>
            <a:r>
              <a:rPr lang="en-US" dirty="0" err="1"/>
              <a:t>totalyearlycompensation</a:t>
            </a:r>
            <a:r>
              <a:rPr lang="en-US" dirty="0"/>
              <a:t>, </a:t>
            </a:r>
            <a:r>
              <a:rPr lang="en-US" dirty="0" err="1"/>
              <a:t>basesalary</a:t>
            </a:r>
            <a:r>
              <a:rPr lang="en-US" dirty="0"/>
              <a:t>, </a:t>
            </a:r>
            <a:r>
              <a:rPr lang="en-US" dirty="0" err="1"/>
              <a:t>stockgrantvalue</a:t>
            </a:r>
            <a:r>
              <a:rPr lang="en-US" dirty="0"/>
              <a:t>, bonus. </a:t>
            </a:r>
          </a:p>
          <a:p>
            <a:r>
              <a:rPr lang="en-US" dirty="0"/>
              <a:t>Categorical fields to keep and possibly bucket: company, title, location</a:t>
            </a:r>
          </a:p>
          <a:p>
            <a:r>
              <a:rPr lang="en-US" dirty="0"/>
              <a:t>Boolean fields to keep (possibly as is, maybe collapse and use encoding instead): </a:t>
            </a:r>
            <a:r>
              <a:rPr lang="en-US" dirty="0" err="1"/>
              <a:t>Masters_Degree</a:t>
            </a:r>
            <a:r>
              <a:rPr lang="en-US" dirty="0"/>
              <a:t>, </a:t>
            </a:r>
            <a:r>
              <a:rPr lang="en-US" dirty="0" err="1"/>
              <a:t>Bachelors_Degree</a:t>
            </a:r>
            <a:r>
              <a:rPr lang="en-US" dirty="0"/>
              <a:t>, </a:t>
            </a:r>
            <a:r>
              <a:rPr lang="en-US" dirty="0" err="1"/>
              <a:t>Doctorate_Degree</a:t>
            </a:r>
            <a:r>
              <a:rPr lang="en-US" dirty="0"/>
              <a:t>, Highschool, </a:t>
            </a:r>
            <a:r>
              <a:rPr lang="en-US" dirty="0" err="1"/>
              <a:t>Some_College</a:t>
            </a:r>
            <a:r>
              <a:rPr lang="en-US" dirty="0"/>
              <a:t>, </a:t>
            </a:r>
            <a:r>
              <a:rPr lang="en-US" dirty="0" err="1"/>
              <a:t>Race_Asian</a:t>
            </a:r>
            <a:r>
              <a:rPr lang="en-US" dirty="0"/>
              <a:t>, </a:t>
            </a:r>
            <a:r>
              <a:rPr lang="en-US" dirty="0" err="1"/>
              <a:t>Race_White</a:t>
            </a:r>
            <a:r>
              <a:rPr lang="en-US" dirty="0"/>
              <a:t>, </a:t>
            </a:r>
            <a:r>
              <a:rPr lang="en-US" dirty="0" err="1"/>
              <a:t>Race_Two_Or_More</a:t>
            </a:r>
            <a:r>
              <a:rPr lang="en-US" dirty="0"/>
              <a:t>, </a:t>
            </a:r>
            <a:r>
              <a:rPr lang="en-US" dirty="0" err="1"/>
              <a:t>Race_Black</a:t>
            </a:r>
            <a:r>
              <a:rPr lang="en-US" dirty="0"/>
              <a:t>, </a:t>
            </a:r>
            <a:r>
              <a:rPr lang="en-US" dirty="0" err="1"/>
              <a:t>Race_Hispanic</a:t>
            </a:r>
            <a:endParaRPr lang="en-US" dirty="0"/>
          </a:p>
          <a:p>
            <a:r>
              <a:rPr lang="en-US" dirty="0"/>
              <a:t>Fields to drop: timestamp, level, tag, </a:t>
            </a:r>
            <a:r>
              <a:rPr lang="en-US" dirty="0" err="1"/>
              <a:t>otherdetails</a:t>
            </a:r>
            <a:r>
              <a:rPr lang="en-US" dirty="0"/>
              <a:t>, </a:t>
            </a:r>
            <a:r>
              <a:rPr lang="en-US" dirty="0" err="1"/>
              <a:t>cityid</a:t>
            </a:r>
            <a:r>
              <a:rPr lang="en-US" dirty="0"/>
              <a:t>, Race, Education</a:t>
            </a:r>
          </a:p>
          <a:p>
            <a:r>
              <a:rPr lang="en-US" dirty="0"/>
              <a:t>Fields to keep and mull over missing/mysterious values: gender, </a:t>
            </a:r>
            <a:r>
              <a:rPr lang="en-US" dirty="0" err="1"/>
              <a:t>dmaid</a:t>
            </a:r>
            <a:endParaRPr lang="en-US" dirty="0"/>
          </a:p>
          <a:p>
            <a:endParaRPr lang="en-US" dirty="0"/>
          </a:p>
        </p:txBody>
      </p:sp>
    </p:spTree>
    <p:extLst>
      <p:ext uri="{BB962C8B-B14F-4D97-AF65-F5344CB8AC3E}">
        <p14:creationId xmlns:p14="http://schemas.microsoft.com/office/powerpoint/2010/main" val="255607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35447456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143001" y="389916"/>
            <a:ext cx="9905998" cy="1478570"/>
          </a:xfrm>
        </p:spPr>
        <p:txBody>
          <a:bodyPr/>
          <a:lstStyle/>
          <a:p>
            <a:r>
              <a:rPr lang="en-US" dirty="0"/>
              <a:t>DATA CLEANING STEPS – </a:t>
            </a:r>
            <a:r>
              <a:rPr lang="en-US" dirty="0" err="1"/>
              <a:t>RounD</a:t>
            </a:r>
            <a:r>
              <a:rPr lang="en-US" dirty="0"/>
              <a:t> 1</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243012" y="1536700"/>
            <a:ext cx="9996488" cy="4635500"/>
          </a:xfrm>
        </p:spPr>
        <p:txBody>
          <a:bodyPr>
            <a:normAutofit fontScale="70000" lnSpcReduction="20000"/>
          </a:bodyPr>
          <a:lstStyle/>
          <a:p>
            <a:r>
              <a:rPr lang="en-US" dirty="0"/>
              <a:t>Reduced noisy data:</a:t>
            </a:r>
          </a:p>
          <a:p>
            <a:pPr lvl="1"/>
            <a:r>
              <a:rPr lang="en-US" dirty="0"/>
              <a:t>Checking for usable </a:t>
            </a:r>
            <a:r>
              <a:rPr lang="en-US" dirty="0" err="1"/>
              <a:t>DataTypes</a:t>
            </a:r>
            <a:endParaRPr lang="en-US" dirty="0"/>
          </a:p>
          <a:p>
            <a:pPr lvl="1"/>
            <a:r>
              <a:rPr lang="en-US" dirty="0"/>
              <a:t>Transform the location column </a:t>
            </a:r>
          </a:p>
          <a:p>
            <a:pPr lvl="1"/>
            <a:r>
              <a:rPr lang="en-US" dirty="0"/>
              <a:t>Performing Outliers Analysis</a:t>
            </a:r>
          </a:p>
          <a:p>
            <a:r>
              <a:rPr lang="en-US" dirty="0"/>
              <a:t>Other Data Cleaning</a:t>
            </a:r>
          </a:p>
          <a:p>
            <a:pPr lvl="1"/>
            <a:r>
              <a:rPr lang="en-US" dirty="0"/>
              <a:t>Dropped 29 duplicate rows, 0 duplicate columns </a:t>
            </a:r>
          </a:p>
          <a:p>
            <a:pPr lvl="1"/>
            <a:r>
              <a:rPr lang="en-US" dirty="0"/>
              <a:t>Dropped unwanted columns</a:t>
            </a:r>
          </a:p>
          <a:p>
            <a:pPr lvl="1"/>
            <a:r>
              <a:rPr lang="en-US" dirty="0"/>
              <a:t>Removed  null values</a:t>
            </a:r>
          </a:p>
          <a:p>
            <a:pPr lvl="2"/>
            <a:r>
              <a:rPr lang="en-US" dirty="0"/>
              <a:t>gender                     19540</a:t>
            </a:r>
          </a:p>
          <a:p>
            <a:pPr lvl="2"/>
            <a:r>
              <a:rPr lang="en-US" dirty="0" err="1"/>
              <a:t>otherdetails</a:t>
            </a:r>
            <a:r>
              <a:rPr lang="en-US" dirty="0"/>
              <a:t>               22505</a:t>
            </a:r>
          </a:p>
          <a:p>
            <a:pPr lvl="1"/>
            <a:r>
              <a:rPr lang="en-US" dirty="0"/>
              <a:t>Dropped 5 rows where company is </a:t>
            </a:r>
            <a:r>
              <a:rPr lang="en-US" dirty="0" err="1"/>
              <a:t>NaN</a:t>
            </a:r>
            <a:r>
              <a:rPr lang="en-US" dirty="0"/>
              <a:t> missing rows (data now has 62,637 rows) </a:t>
            </a:r>
          </a:p>
          <a:p>
            <a:pPr lvl="1"/>
            <a:r>
              <a:rPr lang="en-US" dirty="0"/>
              <a:t>Convert timestamp field from object to datetime</a:t>
            </a:r>
          </a:p>
          <a:p>
            <a:pPr lvl="1"/>
            <a:r>
              <a:rPr lang="en-US" dirty="0"/>
              <a:t>Clean-up erroneous data values in location and gender columns</a:t>
            </a:r>
          </a:p>
          <a:p>
            <a:pPr lvl="2"/>
            <a:r>
              <a:rPr lang="en-US" dirty="0"/>
              <a:t>The total number of rows with data in the education columns is 30472 out of 62637 rows</a:t>
            </a:r>
          </a:p>
          <a:p>
            <a:pPr lvl="2"/>
            <a:r>
              <a:rPr lang="en-US" dirty="0"/>
              <a:t>The total number of rows with data in the race columns is 22426 out of 62637 row</a:t>
            </a:r>
          </a:p>
          <a:p>
            <a:pPr lvl="2"/>
            <a:r>
              <a:rPr lang="en-US" dirty="0"/>
              <a:t>Identified and corrected additional typographical and formatting errors in the data</a:t>
            </a:r>
          </a:p>
          <a:p>
            <a:pPr lvl="2"/>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59233" y="1665286"/>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5748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788520" y="1912282"/>
            <a:ext cx="3387918" cy="2325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4" y="1374055"/>
            <a:ext cx="9905999" cy="3541714"/>
          </a:xfrm>
        </p:spPr>
        <p:txBody>
          <a:bodyPr/>
          <a:lstStyle/>
          <a:p>
            <a:r>
              <a:rPr lang="en-US" dirty="0"/>
              <a:t>Distribution of Total &amp; Base Salary BEFORE Cleaning</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951441" y="4609140"/>
            <a:ext cx="3062076" cy="1862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1092AEE-7A70-4730-8731-8334C69B8A21}"/>
              </a:ext>
            </a:extLst>
          </p:cNvPr>
          <p:cNvPicPr>
            <a:picLocks noChangeAspect="1"/>
          </p:cNvPicPr>
          <p:nvPr/>
        </p:nvPicPr>
        <p:blipFill>
          <a:blip r:embed="rId4"/>
          <a:stretch>
            <a:fillRect/>
          </a:stretch>
        </p:blipFill>
        <p:spPr>
          <a:xfrm>
            <a:off x="7064268" y="4587697"/>
            <a:ext cx="3176291" cy="1883827"/>
          </a:xfrm>
          <a:prstGeom prst="rect">
            <a:avLst/>
          </a:prstGeom>
        </p:spPr>
      </p:pic>
      <p:pic>
        <p:nvPicPr>
          <p:cNvPr id="21" name="Picture 20">
            <a:extLst>
              <a:ext uri="{FF2B5EF4-FFF2-40B4-BE49-F238E27FC236}">
                <a16:creationId xmlns:a16="http://schemas.microsoft.com/office/drawing/2014/main" id="{349EC5CB-BCFF-4BAE-8E50-AD97FFB69C91}"/>
              </a:ext>
            </a:extLst>
          </p:cNvPr>
          <p:cNvPicPr>
            <a:picLocks noChangeAspect="1"/>
          </p:cNvPicPr>
          <p:nvPr/>
        </p:nvPicPr>
        <p:blipFill>
          <a:blip r:embed="rId5"/>
          <a:stretch>
            <a:fillRect/>
          </a:stretch>
        </p:blipFill>
        <p:spPr>
          <a:xfrm>
            <a:off x="6754409" y="2021759"/>
            <a:ext cx="3486150" cy="2447925"/>
          </a:xfrm>
          <a:prstGeom prst="rect">
            <a:avLst/>
          </a:prstGeom>
        </p:spPr>
      </p:pic>
    </p:spTree>
    <p:extLst>
      <p:ext uri="{BB962C8B-B14F-4D97-AF65-F5344CB8AC3E}">
        <p14:creationId xmlns:p14="http://schemas.microsoft.com/office/powerpoint/2010/main" val="180910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3" y="618518"/>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is an object containing a string list of city and state</a:t>
            </a:r>
          </a:p>
          <a:p>
            <a:r>
              <a:rPr lang="en-US" dirty="0"/>
              <a:t>This feature will be split and added back to the data for review of regional contributions to the output </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466386" y="3345469"/>
            <a:ext cx="2571089" cy="2376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248150" y="3271650"/>
            <a:ext cx="6972300" cy="2524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141413" y="1374545"/>
            <a:ext cx="3602666" cy="2157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6096000" y="1036951"/>
            <a:ext cx="4951411" cy="4801314"/>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There are 3133 (5.00%) outliers in the </a:t>
            </a:r>
            <a:r>
              <a:rPr lang="en-US" dirty="0" err="1">
                <a:latin typeface="+mj-lt"/>
              </a:rPr>
              <a:t>totalyearlycompensation</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2604 (4.16%) outliers in the bonus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2155 (3.44%) outliers in the </a:t>
            </a:r>
            <a:r>
              <a:rPr lang="en-US" dirty="0" err="1">
                <a:latin typeface="+mj-lt"/>
              </a:rPr>
              <a:t>basesalary</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4683 (7.48%) outliers in the </a:t>
            </a:r>
            <a:r>
              <a:rPr lang="en-US" dirty="0" err="1">
                <a:latin typeface="+mj-lt"/>
              </a:rPr>
              <a:t>stockgrantvalue</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Drop Outliers from Dataset, </a:t>
            </a:r>
            <a:r>
              <a:rPr lang="en-US" b="0" i="0" dirty="0">
                <a:effectLst/>
                <a:latin typeface="+mj-lt"/>
              </a:rPr>
              <a:t>53076 rows × 25 columns</a:t>
            </a:r>
          </a:p>
          <a:p>
            <a:pPr marL="285750" indent="-285750">
              <a:buFont typeface="Arial" panose="020B0604020202020204" pitchFamily="34" charset="0"/>
              <a:buChar char="•"/>
            </a:pPr>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dirty="0">
                <a:latin typeface="+mj-lt"/>
              </a:rPr>
              <a:t>Resources/Cleaned_Salary_Data.csv</a:t>
            </a:r>
          </a:p>
        </p:txBody>
      </p:sp>
      <p:pic>
        <p:nvPicPr>
          <p:cNvPr id="10" name="Picture 9">
            <a:extLst>
              <a:ext uri="{FF2B5EF4-FFF2-40B4-BE49-F238E27FC236}">
                <a16:creationId xmlns:a16="http://schemas.microsoft.com/office/drawing/2014/main" id="{FE38DCB1-ED75-4D41-A9D1-02DCE3221597}"/>
              </a:ext>
            </a:extLst>
          </p:cNvPr>
          <p:cNvPicPr>
            <a:picLocks noChangeAspect="1"/>
          </p:cNvPicPr>
          <p:nvPr/>
        </p:nvPicPr>
        <p:blipFill>
          <a:blip r:embed="rId3"/>
          <a:stretch>
            <a:fillRect/>
          </a:stretch>
        </p:blipFill>
        <p:spPr>
          <a:xfrm>
            <a:off x="1139121" y="3753404"/>
            <a:ext cx="3604958" cy="2157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7E22-CE73-4F74-B56E-2AD6707CFC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103A2-61E2-4469-A18D-907C376AFD5A}"/>
              </a:ext>
            </a:extLst>
          </p:cNvPr>
          <p:cNvSpPr>
            <a:spLocks noGrp="1"/>
          </p:cNvSpPr>
          <p:nvPr>
            <p:ph idx="1"/>
          </p:nvPr>
        </p:nvSpPr>
        <p:spPr/>
        <p:txBody>
          <a:bodyPr/>
          <a:lstStyle/>
          <a:p>
            <a:pPr lvl="1"/>
            <a:r>
              <a:rPr lang="en-US" dirty="0"/>
              <a:t>Bucketed values company, title, city, state, country, base salary</a:t>
            </a:r>
          </a:p>
          <a:p>
            <a:pPr lvl="1"/>
            <a:endParaRPr lang="en-US" dirty="0"/>
          </a:p>
          <a:p>
            <a:endParaRPr lang="en-US" dirty="0"/>
          </a:p>
        </p:txBody>
      </p:sp>
    </p:spTree>
    <p:extLst>
      <p:ext uri="{BB962C8B-B14F-4D97-AF65-F5344CB8AC3E}">
        <p14:creationId xmlns:p14="http://schemas.microsoft.com/office/powerpoint/2010/main" val="36533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3" y="1282700"/>
            <a:ext cx="4052888" cy="4952999"/>
          </a:xfrm>
        </p:spPr>
        <p:txBody>
          <a:bodyPr>
            <a:normAutofit/>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r>
              <a:rPr lang="en-US" dirty="0"/>
              <a:t>Machine Learning Model</a:t>
            </a:r>
          </a:p>
          <a:p>
            <a:pPr lvl="1">
              <a:buSzPct val="90000"/>
              <a:buFont typeface="Courier New" panose="02070309020205020404" pitchFamily="49" charset="0"/>
              <a:buChar char="o"/>
            </a:pPr>
            <a:r>
              <a:rPr lang="en-US" dirty="0"/>
              <a:t>Data Pre-Processing</a:t>
            </a:r>
          </a:p>
          <a:p>
            <a:pPr lvl="1">
              <a:buSzPct val="90000"/>
              <a:buFont typeface="Courier New" panose="02070309020205020404" pitchFamily="49" charset="0"/>
              <a:buChar char="o"/>
            </a:pPr>
            <a:r>
              <a:rPr lang="en-US" dirty="0"/>
              <a:t>Feature Selection &amp; Engineering</a:t>
            </a:r>
          </a:p>
          <a:p>
            <a:pPr lvl="1">
              <a:buSzPct val="90000"/>
              <a:buFont typeface="Courier New" panose="02070309020205020404" pitchFamily="49" charset="0"/>
              <a:buChar char="o"/>
            </a:pPr>
            <a:r>
              <a:rPr lang="en-US" dirty="0"/>
              <a:t>Model Assessment &amp; Selection (Limitations &amp; Benefits)</a:t>
            </a:r>
          </a:p>
          <a:p>
            <a:r>
              <a:rPr lang="en-US" dirty="0"/>
              <a:t>Database Selection  &amp; ERD</a:t>
            </a:r>
          </a:p>
          <a:p>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791199" y="1282700"/>
            <a:ext cx="5256211" cy="4621971"/>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Database Interface Description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Illustrations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Join using dbase language</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Connection String (SQL)</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Analysis</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Initial Outcomes – Linear Regression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Model Outcome – Random Forest Classification</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Additional Machine Learning Models </a:t>
            </a:r>
          </a:p>
        </p:txBody>
      </p:sp>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C36-410B-4F09-B672-5D0D44A09095}"/>
              </a:ext>
            </a:extLst>
          </p:cNvPr>
          <p:cNvSpPr>
            <a:spLocks noGrp="1"/>
          </p:cNvSpPr>
          <p:nvPr>
            <p:ph type="title"/>
          </p:nvPr>
        </p:nvSpPr>
        <p:spPr/>
        <p:txBody>
          <a:bodyPr/>
          <a:lstStyle/>
          <a:p>
            <a:r>
              <a:rPr lang="en-US" dirty="0"/>
              <a:t>EXPLORING THE DATA FOR PREDICTIVE FEATURES</a:t>
            </a:r>
          </a:p>
        </p:txBody>
      </p:sp>
      <p:sp>
        <p:nvSpPr>
          <p:cNvPr id="3" name="Content Placeholder 2">
            <a:extLst>
              <a:ext uri="{FF2B5EF4-FFF2-40B4-BE49-F238E27FC236}">
                <a16:creationId xmlns:a16="http://schemas.microsoft.com/office/drawing/2014/main" id="{296B0DBF-E324-4763-8E5F-EB7DDFAF724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22176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1282700"/>
            <a:ext cx="9905999" cy="4508501"/>
          </a:xfrm>
        </p:spPr>
        <p:txBody>
          <a:bodyPr/>
          <a:lstStyle/>
          <a:p>
            <a:r>
              <a:rPr lang="en-US" dirty="0"/>
              <a:t>For rows where </a:t>
            </a:r>
            <a:r>
              <a:rPr lang="en-US" dirty="0" err="1"/>
              <a:t>basesalary</a:t>
            </a:r>
            <a:r>
              <a:rPr lang="en-US" dirty="0"/>
              <a:t> = 0, set equal to </a:t>
            </a:r>
            <a:r>
              <a:rPr lang="en-US" dirty="0" err="1"/>
              <a:t>totalyearlycompensation</a:t>
            </a:r>
            <a:r>
              <a:rPr lang="en-US" dirty="0"/>
              <a:t> </a:t>
            </a:r>
          </a:p>
          <a:p>
            <a:r>
              <a:rPr lang="en-US" dirty="0"/>
              <a:t>create a target value from the base salary by bucketing</a:t>
            </a:r>
          </a:p>
          <a:p>
            <a:r>
              <a:rPr lang="en-US" dirty="0"/>
              <a:t>#Mean plus two standard deviations would be 149172 + 44382 + 44382 = 237936</a:t>
            </a:r>
          </a:p>
          <a:p>
            <a:r>
              <a:rPr lang="en-US" dirty="0"/>
              <a:t>#Make salary bands of 25000 </a:t>
            </a:r>
          </a:p>
        </p:txBody>
      </p:sp>
      <p:pic>
        <p:nvPicPr>
          <p:cNvPr id="4" name="Picture 3">
            <a:extLst>
              <a:ext uri="{FF2B5EF4-FFF2-40B4-BE49-F238E27FC236}">
                <a16:creationId xmlns:a16="http://schemas.microsoft.com/office/drawing/2014/main" id="{D977A6D5-0273-4338-8634-6465AFAFE8F5}"/>
              </a:ext>
            </a:extLst>
          </p:cNvPr>
          <p:cNvPicPr>
            <a:picLocks noChangeAspect="1"/>
          </p:cNvPicPr>
          <p:nvPr/>
        </p:nvPicPr>
        <p:blipFill>
          <a:blip r:embed="rId2"/>
          <a:stretch>
            <a:fillRect/>
          </a:stretch>
        </p:blipFill>
        <p:spPr>
          <a:xfrm>
            <a:off x="6882728" y="3771900"/>
            <a:ext cx="4071217" cy="2311400"/>
          </a:xfrm>
          <a:prstGeom prst="rect">
            <a:avLst/>
          </a:prstGeom>
        </p:spPr>
      </p:pic>
      <p:sp>
        <p:nvSpPr>
          <p:cNvPr id="5" name="TextBox 4">
            <a:extLst>
              <a:ext uri="{FF2B5EF4-FFF2-40B4-BE49-F238E27FC236}">
                <a16:creationId xmlns:a16="http://schemas.microsoft.com/office/drawing/2014/main" id="{8C3EDE9B-F2D9-4612-82DD-481AD8731917}"/>
              </a:ext>
            </a:extLst>
          </p:cNvPr>
          <p:cNvSpPr txBox="1"/>
          <p:nvPr/>
        </p:nvSpPr>
        <p:spPr>
          <a:xfrm>
            <a:off x="2708732" y="6239482"/>
            <a:ext cx="6102350" cy="369332"/>
          </a:xfrm>
          <a:prstGeom prst="rect">
            <a:avLst/>
          </a:prstGeom>
          <a:noFill/>
        </p:spPr>
        <p:txBody>
          <a:bodyPr wrap="square">
            <a:spAutoFit/>
          </a:bodyPr>
          <a:lstStyle/>
          <a:p>
            <a:r>
              <a:rPr lang="en-US" dirty="0"/>
              <a:t>#</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3"/>
          <a:stretch>
            <a:fillRect/>
          </a:stretch>
        </p:blipFill>
        <p:spPr>
          <a:xfrm>
            <a:off x="964912" y="3480407"/>
            <a:ext cx="5609841" cy="2759075"/>
          </a:xfrm>
          <a:prstGeom prst="rect">
            <a:avLst/>
          </a:prstGeom>
        </p:spPr>
      </p:pic>
    </p:spTree>
    <p:extLst>
      <p:ext uri="{BB962C8B-B14F-4D97-AF65-F5344CB8AC3E}">
        <p14:creationId xmlns:p14="http://schemas.microsoft.com/office/powerpoint/2010/main" val="32819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a:t>
            </a:r>
            <a:r>
              <a:rPr lang="en-US" dirty="0" err="1">
                <a:solidFill>
                  <a:srgbClr val="FFFFFF"/>
                </a:solidFill>
              </a:rPr>
              <a:t>RegRession</a:t>
            </a:r>
            <a:endParaRPr lang="en-US" dirty="0">
              <a:solidFill>
                <a:srgbClr val="FFFFFF"/>
              </a:solidFill>
            </a:endParaRP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3291" y="1849438"/>
            <a:ext cx="4747087" cy="3173413"/>
          </a:xfrm>
        </p:spPr>
        <p:txBody>
          <a:bodyPr>
            <a:normAutofit fontScale="92500" lnSpcReduction="10000"/>
          </a:bodyPr>
          <a:lstStyle/>
          <a:p>
            <a:r>
              <a:rPr lang="en-US" dirty="0">
                <a:solidFill>
                  <a:srgbClr val="FFFFFF"/>
                </a:solidFill>
              </a:rPr>
              <a:t>Resources/US_Salary_Cleaned.csv</a:t>
            </a:r>
          </a:p>
          <a:p>
            <a:r>
              <a:rPr lang="en-US" dirty="0">
                <a:solidFill>
                  <a:srgbClr val="FFFFFF"/>
                </a:solidFill>
              </a:rPr>
              <a:t>The slope = [5040.09]</a:t>
            </a:r>
          </a:p>
          <a:p>
            <a:r>
              <a:rPr lang="en-US" dirty="0">
                <a:solidFill>
                  <a:srgbClr val="FFFFFF"/>
                </a:solidFill>
              </a:rPr>
              <a:t>The y-intercept = 163190.93</a:t>
            </a:r>
          </a:p>
          <a:p>
            <a:r>
              <a:rPr lang="en-US" dirty="0">
                <a:solidFill>
                  <a:srgbClr val="FFFFFF"/>
                </a:solidFill>
              </a:rPr>
              <a:t>r = 0.398 </a:t>
            </a:r>
          </a:p>
          <a:p>
            <a:r>
              <a:rPr lang="en-US" dirty="0">
                <a:solidFill>
                  <a:srgbClr val="FFFFFF"/>
                </a:solidFill>
              </a:rPr>
              <a:t>r = 0.40 (r</a:t>
            </a:r>
            <a:r>
              <a:rPr lang="en-US" baseline="30000" dirty="0">
                <a:solidFill>
                  <a:srgbClr val="FFFFFF"/>
                </a:solidFill>
              </a:rPr>
              <a:t>2</a:t>
            </a:r>
            <a:r>
              <a:rPr lang="en-US" dirty="0">
                <a:solidFill>
                  <a:srgbClr val="FFFFFF"/>
                </a:solidFill>
              </a:rPr>
              <a:t>=0.18) is a weak correlation, this model could use improvement. </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3"/>
          <a:stretch>
            <a:fillRect/>
          </a:stretch>
        </p:blipFill>
        <p:spPr>
          <a:xfrm>
            <a:off x="1616034" y="1286506"/>
            <a:ext cx="3068429" cy="1970413"/>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770344"/>
            <a:ext cx="4796630" cy="646331"/>
          </a:xfrm>
          <a:prstGeom prst="rect">
            <a:avLst/>
          </a:prstGeom>
          <a:noFill/>
        </p:spPr>
        <p:txBody>
          <a:bodyPr wrap="square" rtlCol="0">
            <a:spAutoFit/>
          </a:bodyPr>
          <a:lstStyle/>
          <a:p>
            <a:r>
              <a:rPr lang="en-US" sz="1200" dirty="0" err="1">
                <a:solidFill>
                  <a:schemeClr val="bg1"/>
                </a:solidFill>
              </a:rPr>
              <a:t>Cleaning_Data.ipynb</a:t>
            </a:r>
            <a:endParaRPr lang="en-US" sz="1200" dirty="0">
              <a:solidFill>
                <a:schemeClr val="bg1"/>
              </a:solidFill>
            </a:endParaRP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4"/>
          <a:stretch>
            <a:fillRect/>
          </a:stretch>
        </p:blipFill>
        <p:spPr>
          <a:xfrm>
            <a:off x="1220788" y="4180485"/>
            <a:ext cx="4364397" cy="1228112"/>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3" y="618518"/>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p:txBody>
          <a:bodyPr/>
          <a:lstStyle/>
          <a:p>
            <a:r>
              <a:rPr lang="en-US" dirty="0"/>
              <a:t>Title</a:t>
            </a:r>
          </a:p>
          <a:p>
            <a:endParaRPr lang="en-US" dirty="0"/>
          </a:p>
          <a:p>
            <a:r>
              <a:rPr lang="en-US" dirty="0"/>
              <a:t>Gender</a:t>
            </a:r>
          </a:p>
        </p:txBody>
      </p:sp>
    </p:spTree>
    <p:extLst>
      <p:ext uri="{BB962C8B-B14F-4D97-AF65-F5344CB8AC3E}">
        <p14:creationId xmlns:p14="http://schemas.microsoft.com/office/powerpoint/2010/main" val="4004823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6715-8163-4607-9CCA-CDC056F5CA6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1D7DC45-D75F-4AB4-B5C1-85178073E5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70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p:txBody>
          <a:bodyPr/>
          <a:lstStyle/>
          <a:p>
            <a:r>
              <a:rPr lang="en-US" dirty="0"/>
              <a:t>SUPERVISED LEARNING – RANDOM FOREST CLASSIFICATION</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p:txBody>
          <a:bodyPr>
            <a:normAutofit lnSpcReduction="10000"/>
          </a:bodyPr>
          <a:lstStyle/>
          <a:p>
            <a:r>
              <a:rPr lang="en-US" dirty="0"/>
              <a:t>CLASSIFICATION OF THE DATA</a:t>
            </a:r>
          </a:p>
          <a:p>
            <a:r>
              <a:rPr lang="en-US" dirty="0"/>
              <a:t>DROPPING OUTPUT COLUMS</a:t>
            </a:r>
          </a:p>
          <a:p>
            <a:r>
              <a:rPr lang="en-US" dirty="0"/>
              <a:t>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035800" y="6054816"/>
            <a:ext cx="3771900" cy="369332"/>
          </a:xfrm>
          <a:prstGeom prst="rect">
            <a:avLst/>
          </a:prstGeom>
          <a:noFill/>
        </p:spPr>
        <p:txBody>
          <a:bodyPr wrap="square" rtlCol="0">
            <a:spAutoFit/>
          </a:bodyPr>
          <a:lstStyle/>
          <a:p>
            <a:r>
              <a:rPr lang="en-US"/>
              <a:t>Preprocessing for Other Models.ipynb</a:t>
            </a:r>
            <a:endParaRPr lang="en-US" dirty="0"/>
          </a:p>
        </p:txBody>
      </p:sp>
    </p:spTree>
    <p:extLst>
      <p:ext uri="{BB962C8B-B14F-4D97-AF65-F5344CB8AC3E}">
        <p14:creationId xmlns:p14="http://schemas.microsoft.com/office/powerpoint/2010/main" val="121437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 – ALL FEATURES</a:t>
            </a:r>
          </a:p>
        </p:txBody>
      </p:sp>
      <p:pic>
        <p:nvPicPr>
          <p:cNvPr id="6" name="Picture 5">
            <a:extLst>
              <a:ext uri="{FF2B5EF4-FFF2-40B4-BE49-F238E27FC236}">
                <a16:creationId xmlns:a16="http://schemas.microsoft.com/office/drawing/2014/main" id="{AF9B6020-D336-4862-8B24-1D37E1DA5320}"/>
              </a:ext>
            </a:extLst>
          </p:cNvPr>
          <p:cNvPicPr>
            <a:picLocks noChangeAspect="1"/>
          </p:cNvPicPr>
          <p:nvPr/>
        </p:nvPicPr>
        <p:blipFill rotWithShape="1">
          <a:blip r:embed="rId2"/>
          <a:srcRect r="33617"/>
          <a:stretch/>
        </p:blipFill>
        <p:spPr>
          <a:xfrm>
            <a:off x="5155211" y="4725496"/>
            <a:ext cx="5101136" cy="1717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5107475" y="1494877"/>
            <a:ext cx="5148872" cy="2922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278049" y="1615584"/>
            <a:ext cx="3457357" cy="2245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978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77914" y="4192776"/>
            <a:ext cx="3628725" cy="2267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32685" y="1539479"/>
            <a:ext cx="6096000" cy="4362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709315" y="1413166"/>
            <a:ext cx="4423370" cy="4031667"/>
          </a:xfrm>
        </p:spPr>
        <p:txBody>
          <a:bodyPr/>
          <a:lstStyle/>
          <a:p>
            <a:r>
              <a:rPr lang="en-US" dirty="0"/>
              <a:t>Import Dependencies</a:t>
            </a:r>
          </a:p>
          <a:p>
            <a:pPr lvl="1"/>
            <a:r>
              <a:rPr lang="en-US" dirty="0"/>
              <a:t>from </a:t>
            </a:r>
            <a:r>
              <a:rPr lang="en-US" dirty="0" err="1"/>
              <a:t>sklearn.metrics</a:t>
            </a:r>
            <a:r>
              <a:rPr lang="en-US" dirty="0"/>
              <a:t> import </a:t>
            </a:r>
            <a:r>
              <a:rPr lang="en-US" dirty="0" err="1"/>
              <a:t>accuracy_score</a:t>
            </a:r>
            <a:r>
              <a:rPr lang="en-US" dirty="0"/>
              <a:t>, </a:t>
            </a:r>
            <a:r>
              <a:rPr lang="en-US" dirty="0" err="1"/>
              <a:t>confusion_matrix</a:t>
            </a:r>
            <a:r>
              <a:rPr lang="en-US" dirty="0"/>
              <a:t>, </a:t>
            </a:r>
            <a:r>
              <a:rPr lang="en-US" dirty="0" err="1"/>
              <a:t>classification_report</a:t>
            </a:r>
            <a:endParaRPr lang="en-US" dirty="0"/>
          </a:p>
          <a:p>
            <a:r>
              <a:rPr lang="en-US" dirty="0"/>
              <a:t>Predictive Accuracy = 0.41 </a:t>
            </a:r>
          </a:p>
          <a:p>
            <a:r>
              <a:rPr lang="en-US" dirty="0"/>
              <a:t>F1 Score = 0.41</a:t>
            </a:r>
          </a:p>
        </p:txBody>
      </p:sp>
    </p:spTree>
    <p:extLst>
      <p:ext uri="{BB962C8B-B14F-4D97-AF65-F5344CB8AC3E}">
        <p14:creationId xmlns:p14="http://schemas.microsoft.com/office/powerpoint/2010/main" val="13215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931988"/>
            <a:ext cx="9906000" cy="3541712"/>
          </a:xfrm>
        </p:spPr>
        <p:txBody>
          <a:bodyPr>
            <a:normAutofit lnSpcReduction="10000"/>
          </a:bodyPr>
          <a:lstStyle/>
          <a:p>
            <a:r>
              <a:rPr lang="en-US" dirty="0"/>
              <a:t>CLASSIFICATION OF THE DATA</a:t>
            </a:r>
          </a:p>
          <a:p>
            <a:r>
              <a:rPr lang="en-US" dirty="0"/>
              <a:t>DROP OUTPUT COLUMS</a:t>
            </a:r>
          </a:p>
          <a:p>
            <a:r>
              <a:rPr lang="en-US" dirty="0"/>
              <a:t>PERFORM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Tree>
    <p:extLst>
      <p:ext uri="{BB962C8B-B14F-4D97-AF65-F5344CB8AC3E}">
        <p14:creationId xmlns:p14="http://schemas.microsoft.com/office/powerpoint/2010/main" val="34227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894511" y="1817960"/>
            <a:ext cx="2668589" cy="1589423"/>
          </a:xfrm>
          <a:prstGeom prst="rect">
            <a:avLst/>
          </a:prstGeom>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a:blip r:embed="rId3"/>
          <a:stretch>
            <a:fillRect/>
          </a:stretch>
        </p:blipFill>
        <p:spPr>
          <a:xfrm>
            <a:off x="6894511" y="3559783"/>
            <a:ext cx="2668589" cy="1494818"/>
          </a:xfrm>
          <a:prstGeom prst="rect">
            <a:avLst/>
          </a:prstGeom>
        </p:spPr>
      </p:pic>
    </p:spTree>
    <p:extLst>
      <p:ext uri="{BB962C8B-B14F-4D97-AF65-F5344CB8AC3E}">
        <p14:creationId xmlns:p14="http://schemas.microsoft.com/office/powerpoint/2010/main" val="236642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558F-8A90-4F12-A8CB-C1483B696DD7}"/>
              </a:ext>
            </a:extLst>
          </p:cNvPr>
          <p:cNvSpPr>
            <a:spLocks noGrp="1"/>
          </p:cNvSpPr>
          <p:nvPr>
            <p:ph type="title"/>
          </p:nvPr>
        </p:nvSpPr>
        <p:spPr>
          <a:xfrm>
            <a:off x="8036041" y="618518"/>
            <a:ext cx="3281003" cy="1478570"/>
          </a:xfrm>
        </p:spPr>
        <p:txBody>
          <a:bodyPr anchor="b">
            <a:normAutofit/>
          </a:bodyPr>
          <a:lstStyle/>
          <a:p>
            <a:r>
              <a:rPr lang="en-US" sz="2800" dirty="0"/>
              <a:t>Topics considered</a:t>
            </a:r>
          </a:p>
        </p:txBody>
      </p:sp>
      <p:sp>
        <p:nvSpPr>
          <p:cNvPr id="25" name="Round Diagonal Corner Rectangle 11">
            <a:extLst>
              <a:ext uri="{FF2B5EF4-FFF2-40B4-BE49-F238E27FC236}">
                <a16:creationId xmlns:a16="http://schemas.microsoft.com/office/drawing/2014/main" id="{73D430B3-B555-4951-AFBC-C9868F0B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toy airplanes&#10;&#10;Description automatically generated with low confidence">
            <a:extLst>
              <a:ext uri="{FF2B5EF4-FFF2-40B4-BE49-F238E27FC236}">
                <a16:creationId xmlns:a16="http://schemas.microsoft.com/office/drawing/2014/main" id="{D63D3FEC-328D-402F-A140-D9AF77B845FE}"/>
              </a:ext>
            </a:extLst>
          </p:cNvPr>
          <p:cNvPicPr>
            <a:picLocks noChangeAspect="1"/>
          </p:cNvPicPr>
          <p:nvPr/>
        </p:nvPicPr>
        <p:blipFill>
          <a:blip r:embed="rId3"/>
          <a:stretch>
            <a:fillRect/>
          </a:stretch>
        </p:blipFill>
        <p:spPr>
          <a:xfrm>
            <a:off x="1134686" y="3505685"/>
            <a:ext cx="2942932" cy="2207199"/>
          </a:xfrm>
          <a:prstGeom prst="rect">
            <a:avLst/>
          </a:prstGeom>
        </p:spPr>
      </p:pic>
      <p:pic>
        <p:nvPicPr>
          <p:cNvPr id="13" name="Picture 12" descr="A picture containing text, rain, rainy&#10;&#10;Description automatically generated">
            <a:extLst>
              <a:ext uri="{FF2B5EF4-FFF2-40B4-BE49-F238E27FC236}">
                <a16:creationId xmlns:a16="http://schemas.microsoft.com/office/drawing/2014/main" id="{9B563EE8-0615-4E6A-8A39-05C9AAEE6B28}"/>
              </a:ext>
            </a:extLst>
          </p:cNvPr>
          <p:cNvPicPr>
            <a:picLocks noChangeAspect="1"/>
          </p:cNvPicPr>
          <p:nvPr/>
        </p:nvPicPr>
        <p:blipFill>
          <a:blip r:embed="rId4"/>
          <a:stretch>
            <a:fillRect/>
          </a:stretch>
        </p:blipFill>
        <p:spPr>
          <a:xfrm>
            <a:off x="4262864" y="1137621"/>
            <a:ext cx="2962684" cy="2207199"/>
          </a:xfrm>
          <a:prstGeom prst="rect">
            <a:avLst/>
          </a:prstGeom>
        </p:spPr>
      </p:pic>
      <p:pic>
        <p:nvPicPr>
          <p:cNvPr id="7" name="Content Placeholder 6" descr="Emperor penguin parents with child">
            <a:extLst>
              <a:ext uri="{FF2B5EF4-FFF2-40B4-BE49-F238E27FC236}">
                <a16:creationId xmlns:a16="http://schemas.microsoft.com/office/drawing/2014/main" id="{465B1792-FB77-4A03-A516-A00CFD915601}"/>
              </a:ext>
            </a:extLst>
          </p:cNvPr>
          <p:cNvPicPr>
            <a:picLocks noChangeAspect="1"/>
          </p:cNvPicPr>
          <p:nvPr/>
        </p:nvPicPr>
        <p:blipFill>
          <a:blip r:embed="rId5"/>
          <a:stretch>
            <a:fillRect/>
          </a:stretch>
        </p:blipFill>
        <p:spPr>
          <a:xfrm>
            <a:off x="1046221" y="1198190"/>
            <a:ext cx="2974328" cy="1977928"/>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EA52E788-CEA6-49F6-A229-377465607F5A}"/>
              </a:ext>
            </a:extLst>
          </p:cNvPr>
          <p:cNvPicPr>
            <a:picLocks noChangeAspect="1"/>
          </p:cNvPicPr>
          <p:nvPr/>
        </p:nvPicPr>
        <p:blipFill>
          <a:blip r:embed="rId6"/>
          <a:stretch>
            <a:fillRect/>
          </a:stretch>
        </p:blipFill>
        <p:spPr>
          <a:xfrm>
            <a:off x="4257042" y="3946144"/>
            <a:ext cx="2974328" cy="1326283"/>
          </a:xfrm>
          <a:prstGeom prst="rect">
            <a:avLst/>
          </a:prstGeom>
        </p:spPr>
      </p:pic>
      <p:sp>
        <p:nvSpPr>
          <p:cNvPr id="17" name="Content Placeholder 16">
            <a:extLst>
              <a:ext uri="{FF2B5EF4-FFF2-40B4-BE49-F238E27FC236}">
                <a16:creationId xmlns:a16="http://schemas.microsoft.com/office/drawing/2014/main" id="{E15686E8-BF6F-0E66-B375-C1D19D6D303D}"/>
              </a:ext>
            </a:extLst>
          </p:cNvPr>
          <p:cNvSpPr>
            <a:spLocks noGrp="1"/>
          </p:cNvSpPr>
          <p:nvPr>
            <p:ph idx="1"/>
          </p:nvPr>
        </p:nvSpPr>
        <p:spPr>
          <a:xfrm>
            <a:off x="8036041" y="2249487"/>
            <a:ext cx="3281004" cy="3541714"/>
          </a:xfrm>
        </p:spPr>
        <p:txBody>
          <a:bodyPr>
            <a:normAutofit/>
          </a:bodyPr>
          <a:lstStyle/>
          <a:p>
            <a:r>
              <a:rPr lang="en-US" sz="1800" dirty="0"/>
              <a:t>Some datasets were too small</a:t>
            </a:r>
          </a:p>
          <a:p>
            <a:r>
              <a:rPr lang="en-US" sz="1800" dirty="0"/>
              <a:t>Some datasets were too big</a:t>
            </a:r>
          </a:p>
          <a:p>
            <a:r>
              <a:rPr lang="en-US" sz="1800" dirty="0"/>
              <a:t>We found one that was just right!</a:t>
            </a:r>
          </a:p>
          <a:p>
            <a:endParaRPr lang="en-US" sz="1800" dirty="0"/>
          </a:p>
        </p:txBody>
      </p:sp>
      <p:pic>
        <p:nvPicPr>
          <p:cNvPr id="15" name="Picture 14" descr="A group of stuffed animals&#10;&#10;Description automatically generated with low confidence">
            <a:extLst>
              <a:ext uri="{FF2B5EF4-FFF2-40B4-BE49-F238E27FC236}">
                <a16:creationId xmlns:a16="http://schemas.microsoft.com/office/drawing/2014/main" id="{ED02BD91-3A70-4C64-8615-A8F807EDBF2A}"/>
              </a:ext>
            </a:extLst>
          </p:cNvPr>
          <p:cNvPicPr>
            <a:picLocks noChangeAspect="1"/>
          </p:cNvPicPr>
          <p:nvPr/>
        </p:nvPicPr>
        <p:blipFill>
          <a:blip r:embed="rId7"/>
          <a:stretch>
            <a:fillRect/>
          </a:stretch>
        </p:blipFill>
        <p:spPr>
          <a:xfrm>
            <a:off x="8765804" y="3946144"/>
            <a:ext cx="1674982" cy="1670893"/>
          </a:xfrm>
          <a:prstGeom prst="rect">
            <a:avLst/>
          </a:prstGeom>
        </p:spPr>
      </p:pic>
    </p:spTree>
    <p:extLst>
      <p:ext uri="{BB962C8B-B14F-4D97-AF65-F5344CB8AC3E}">
        <p14:creationId xmlns:p14="http://schemas.microsoft.com/office/powerpoint/2010/main" val="4972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p:txBody>
          <a:bodyPr/>
          <a:lstStyle/>
          <a:p>
            <a:r>
              <a:rPr lang="en-US" dirty="0"/>
              <a:t>FEATURE ENGINEERING - REGION</a:t>
            </a:r>
          </a:p>
        </p:txBody>
      </p:sp>
      <p:pic>
        <p:nvPicPr>
          <p:cNvPr id="4" name="Content Placeholder 3">
            <a:extLst>
              <a:ext uri="{FF2B5EF4-FFF2-40B4-BE49-F238E27FC236}">
                <a16:creationId xmlns:a16="http://schemas.microsoft.com/office/drawing/2014/main" id="{C8F1A085-7C64-4661-84B8-CB2686C1E3BB}"/>
              </a:ext>
            </a:extLst>
          </p:cNvPr>
          <p:cNvPicPr>
            <a:picLocks noGrp="1" noChangeAspect="1"/>
          </p:cNvPicPr>
          <p:nvPr>
            <p:ph idx="1"/>
          </p:nvPr>
        </p:nvPicPr>
        <p:blipFill>
          <a:blip r:embed="rId2"/>
          <a:stretch>
            <a:fillRect/>
          </a:stretch>
        </p:blipFill>
        <p:spPr>
          <a:xfrm>
            <a:off x="5256163" y="1695611"/>
            <a:ext cx="4980037" cy="2229655"/>
          </a:xfrm>
          <a:prstGeom prst="rect">
            <a:avLst/>
          </a:prstGeom>
        </p:spPr>
      </p:pic>
      <p:pic>
        <p:nvPicPr>
          <p:cNvPr id="6" name="Picture 5">
            <a:extLst>
              <a:ext uri="{FF2B5EF4-FFF2-40B4-BE49-F238E27FC236}">
                <a16:creationId xmlns:a16="http://schemas.microsoft.com/office/drawing/2014/main" id="{F3C88A52-F63D-4028-BDBB-F58A8610DCFF}"/>
              </a:ext>
            </a:extLst>
          </p:cNvPr>
          <p:cNvPicPr>
            <a:picLocks noChangeAspect="1"/>
          </p:cNvPicPr>
          <p:nvPr/>
        </p:nvPicPr>
        <p:blipFill>
          <a:blip r:embed="rId3"/>
          <a:stretch>
            <a:fillRect/>
          </a:stretch>
        </p:blipFill>
        <p:spPr>
          <a:xfrm>
            <a:off x="5256163" y="4143214"/>
            <a:ext cx="2809875" cy="2038350"/>
          </a:xfrm>
          <a:prstGeom prst="rect">
            <a:avLst/>
          </a:prstGeom>
        </p:spPr>
      </p:pic>
    </p:spTree>
    <p:extLst>
      <p:ext uri="{BB962C8B-B14F-4D97-AF65-F5344CB8AC3E}">
        <p14:creationId xmlns:p14="http://schemas.microsoft.com/office/powerpoint/2010/main" val="347783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179573"/>
            <a:ext cx="9905998" cy="1478570"/>
          </a:xfrm>
        </p:spPr>
        <p:txBody>
          <a:bodyPr/>
          <a:lstStyle/>
          <a:p>
            <a:r>
              <a:rPr lang="en-US" dirty="0"/>
              <a:t>FINAL DATA </a:t>
            </a:r>
            <a:r>
              <a:rPr lang="en-US" dirty="0" err="1"/>
              <a:t>PREpARATION</a:t>
            </a:r>
            <a:endParaRPr lang="en-US" dirty="0"/>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42256" y="976801"/>
            <a:ext cx="9678988" cy="2532857"/>
          </a:xfrm>
        </p:spPr>
        <p:txBody>
          <a:bodyPr>
            <a:normAutofit fontScale="70000" lnSpcReduction="20000"/>
          </a:bodyPr>
          <a:lstStyle/>
          <a:p>
            <a:endParaRPr lang="en-US" dirty="0"/>
          </a:p>
          <a:p>
            <a:r>
              <a:rPr lang="en-US" dirty="0"/>
              <a:t>Load the Preprocessed data</a:t>
            </a:r>
          </a:p>
          <a:p>
            <a:pPr lvl="1"/>
            <a:r>
              <a:rPr lang="en-US" dirty="0"/>
              <a:t>Resources/US_Salary_Preprocessed_new_regions.csv (44723 rows × 29 columns)</a:t>
            </a:r>
          </a:p>
          <a:p>
            <a:r>
              <a:rPr lang="en-US" dirty="0"/>
              <a:t>Drop features that don't contribute much to model: company, job title, gender, race, and education, '</a:t>
            </a:r>
            <a:r>
              <a:rPr lang="en-US" dirty="0" err="1"/>
              <a:t>dmaid</a:t>
            </a:r>
            <a:r>
              <a:rPr lang="en-US" dirty="0"/>
              <a:t>','</a:t>
            </a:r>
            <a:r>
              <a:rPr lang="en-US" dirty="0" err="1"/>
              <a:t>cityid</a:t>
            </a:r>
            <a:r>
              <a:rPr lang="en-US" dirty="0"/>
              <a:t>','</a:t>
            </a:r>
            <a:r>
              <a:rPr lang="en-US" dirty="0" err="1"/>
              <a:t>rowNumber</a:t>
            </a:r>
            <a:r>
              <a:rPr lang="en-US" dirty="0"/>
              <a:t>','timestamp</a:t>
            </a:r>
          </a:p>
          <a:p>
            <a:r>
              <a:rPr lang="en-US" dirty="0"/>
              <a:t>Final </a:t>
            </a:r>
            <a:r>
              <a:rPr lang="en-US" dirty="0" err="1"/>
              <a:t>DataFrame</a:t>
            </a:r>
            <a:r>
              <a:rPr lang="en-US" dirty="0"/>
              <a:t> (</a:t>
            </a:r>
            <a:r>
              <a:rPr lang="en-US" dirty="0" err="1"/>
              <a:t>salaries_df</a:t>
            </a:r>
            <a:r>
              <a:rPr lang="en-US" dirty="0"/>
              <a:t>) contains Years of Experience, Years at company, Region and Salary Level </a:t>
            </a:r>
          </a:p>
          <a:p>
            <a:pPr lvl="1"/>
            <a:r>
              <a:rPr lang="en-US" dirty="0"/>
              <a:t>The dataset now has 44723 rows but only 4 columns</a:t>
            </a:r>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2431256" y="3523457"/>
            <a:ext cx="3169444" cy="28573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loud 7">
            <a:extLst>
              <a:ext uri="{FF2B5EF4-FFF2-40B4-BE49-F238E27FC236}">
                <a16:creationId xmlns:a16="http://schemas.microsoft.com/office/drawing/2014/main" id="{36151CB4-E62E-4551-9441-1BB39CAB00DA}"/>
              </a:ext>
            </a:extLst>
          </p:cNvPr>
          <p:cNvSpPr/>
          <p:nvPr/>
        </p:nvSpPr>
        <p:spPr>
          <a:xfrm>
            <a:off x="6096000" y="3523457"/>
            <a:ext cx="4953000" cy="28573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DONT FOGET: </a:t>
            </a:r>
          </a:p>
          <a:p>
            <a:pPr algn="ctr"/>
            <a:r>
              <a:rPr lang="en-US" sz="1200" dirty="0"/>
              <a:t># Remove output from features data</a:t>
            </a:r>
          </a:p>
          <a:p>
            <a:r>
              <a:rPr lang="en-US" sz="1200" dirty="0"/>
              <a:t>y = </a:t>
            </a:r>
            <a:r>
              <a:rPr lang="en-US" sz="1200" dirty="0" err="1"/>
              <a:t>salaries_df.salary_level</a:t>
            </a:r>
            <a:endParaRPr lang="en-US" sz="1200" dirty="0"/>
          </a:p>
          <a:p>
            <a:r>
              <a:rPr lang="en-US" sz="1200" dirty="0"/>
              <a:t>X = </a:t>
            </a:r>
            <a:r>
              <a:rPr lang="en-US" sz="1200" dirty="0" err="1"/>
              <a:t>salaries_df.drop</a:t>
            </a:r>
            <a:r>
              <a:rPr lang="en-US" sz="1200" dirty="0"/>
              <a:t>(columns=['</a:t>
            </a:r>
            <a:r>
              <a:rPr lang="en-US" sz="1200" dirty="0" err="1"/>
              <a:t>salary_level</a:t>
            </a:r>
            <a:r>
              <a:rPr lang="en-US" sz="1200" dirty="0"/>
              <a:t>'])</a:t>
            </a:r>
          </a:p>
        </p:txBody>
      </p:sp>
    </p:spTree>
    <p:extLst>
      <p:ext uri="{BB962C8B-B14F-4D97-AF65-F5344CB8AC3E}">
        <p14:creationId xmlns:p14="http://schemas.microsoft.com/office/powerpoint/2010/main" val="1013016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Training Data Shape = 33,542 rows, 3 columns</a:t>
            </a:r>
          </a:p>
          <a:p>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5487377" y="4424083"/>
            <a:ext cx="5560034" cy="2048434"/>
          </a:xfrm>
          <a:prstGeom prst="rect">
            <a:avLst/>
          </a:prstGeom>
        </p:spPr>
      </p:pic>
    </p:spTree>
    <p:extLst>
      <p:ext uri="{BB962C8B-B14F-4D97-AF65-F5344CB8AC3E}">
        <p14:creationId xmlns:p14="http://schemas.microsoft.com/office/powerpoint/2010/main" val="1695467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629707" y="2211388"/>
            <a:ext cx="4314211"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9017000" y="4591099"/>
            <a:ext cx="1664328" cy="742901"/>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819735" y="3450899"/>
            <a:ext cx="3488865" cy="2513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942996"/>
            <a:ext cx="3844159" cy="1200329"/>
          </a:xfrm>
          <a:prstGeom prst="rect">
            <a:avLst/>
          </a:prstGeom>
          <a:noFill/>
        </p:spPr>
        <p:txBody>
          <a:bodyPr wrap="square">
            <a:spAutoFit/>
          </a:bodyPr>
          <a:lstStyle/>
          <a:p>
            <a:r>
              <a:rPr lang="en-US" sz="2400" dirty="0"/>
              <a:t>Predictive Accuracy = 0.391</a:t>
            </a:r>
          </a:p>
          <a:p>
            <a:r>
              <a:rPr lang="en-US" sz="2400" dirty="0"/>
              <a:t> </a:t>
            </a:r>
          </a:p>
          <a:p>
            <a:r>
              <a:rPr lang="en-US" sz="2400" dirty="0"/>
              <a:t>F1 Score = 0.39</a:t>
            </a:r>
          </a:p>
        </p:txBody>
      </p:sp>
    </p:spTree>
    <p:extLst>
      <p:ext uri="{BB962C8B-B14F-4D97-AF65-F5344CB8AC3E}">
        <p14:creationId xmlns:p14="http://schemas.microsoft.com/office/powerpoint/2010/main" val="286920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p:txBody>
          <a:bodyPr/>
          <a:lstStyle/>
          <a:p>
            <a:r>
              <a:rPr lang="en-US" u="sng" dirty="0"/>
              <a:t>BENEFITS</a:t>
            </a:r>
          </a:p>
          <a:p>
            <a:endParaRPr lang="en-US" dirty="0"/>
          </a:p>
          <a:p>
            <a:r>
              <a:rPr lang="en-US" dirty="0"/>
              <a:t>DRAWBACKS</a:t>
            </a:r>
          </a:p>
        </p:txBody>
      </p:sp>
    </p:spTree>
    <p:extLst>
      <p:ext uri="{BB962C8B-B14F-4D97-AF65-F5344CB8AC3E}">
        <p14:creationId xmlns:p14="http://schemas.microsoft.com/office/powerpoint/2010/main" val="5060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B99F-F2BE-497C-8012-7489BF683B08}"/>
              </a:ext>
            </a:extLst>
          </p:cNvPr>
          <p:cNvSpPr>
            <a:spLocks noGrp="1"/>
          </p:cNvSpPr>
          <p:nvPr>
            <p:ph type="title"/>
          </p:nvPr>
        </p:nvSpPr>
        <p:spPr/>
        <p:txBody>
          <a:bodyPr/>
          <a:lstStyle/>
          <a:p>
            <a:r>
              <a:rPr lang="en-US" dirty="0" err="1"/>
              <a:t>DataBase</a:t>
            </a:r>
            <a:r>
              <a:rPr lang="en-US" dirty="0"/>
              <a:t> </a:t>
            </a:r>
            <a:r>
              <a:rPr lang="en-US" dirty="0" err="1"/>
              <a:t>SELECTIOn</a:t>
            </a:r>
            <a:r>
              <a:rPr lang="en-US" dirty="0"/>
              <a:t> &amp; ERD</a:t>
            </a:r>
          </a:p>
        </p:txBody>
      </p:sp>
      <p:sp>
        <p:nvSpPr>
          <p:cNvPr id="3" name="Content Placeholder 2">
            <a:extLst>
              <a:ext uri="{FF2B5EF4-FFF2-40B4-BE49-F238E27FC236}">
                <a16:creationId xmlns:a16="http://schemas.microsoft.com/office/drawing/2014/main" id="{CF9E2996-59DB-424E-8BD8-83F88F9C012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650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9698-7694-4D83-A82C-33EF76713DD8}"/>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4A7D47DC-BE8F-45DF-A195-EC85D7B339D8}"/>
              </a:ext>
            </a:extLst>
          </p:cNvPr>
          <p:cNvSpPr>
            <a:spLocks noGrp="1"/>
          </p:cNvSpPr>
          <p:nvPr>
            <p:ph idx="1"/>
          </p:nvPr>
        </p:nvSpPr>
        <p:spPr/>
        <p:txBody>
          <a:bodyPr>
            <a:normAutofit lnSpcReduction="10000"/>
          </a:bodyPr>
          <a:lstStyle/>
          <a:p>
            <a:pPr marL="0" indent="0">
              <a:buNone/>
            </a:pPr>
            <a:r>
              <a:rPr lang="en-US" dirty="0"/>
              <a:t>We created the schema and imported the original datafile into PostgreSQL with the following alterations:</a:t>
            </a:r>
          </a:p>
          <a:p>
            <a:r>
              <a:rPr lang="en-US" dirty="0"/>
              <a:t>We removed the other details column from the dataset to import into the database. It contained mostly ancillary and unrelated data, making it completely useless for our machine learning project</a:t>
            </a:r>
          </a:p>
          <a:p>
            <a:r>
              <a:rPr lang="en-US" sz="2200" dirty="0"/>
              <a:t>The headers for the timestamp, level, and location needed to be changed as they were reserved names in </a:t>
            </a:r>
            <a:r>
              <a:rPr lang="en-US" sz="2200" dirty="0" err="1"/>
              <a:t>PostGres</a:t>
            </a:r>
            <a:r>
              <a:rPr lang="en-US" sz="2200" dirty="0"/>
              <a:t>. The </a:t>
            </a:r>
            <a:r>
              <a:rPr lang="en-US" sz="2200" dirty="0" err="1"/>
              <a:t>rowNumber</a:t>
            </a:r>
            <a:r>
              <a:rPr lang="en-US" sz="2200" dirty="0"/>
              <a:t> value was used as the primary key</a:t>
            </a:r>
          </a:p>
        </p:txBody>
      </p:sp>
    </p:spTree>
    <p:extLst>
      <p:ext uri="{BB962C8B-B14F-4D97-AF65-F5344CB8AC3E}">
        <p14:creationId xmlns:p14="http://schemas.microsoft.com/office/powerpoint/2010/main" val="87588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7AB-3219-4FC3-B498-FDB437B306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0AC9B7-A6BE-4050-A76E-CA683C33D3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7296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BADB-E3E7-4792-A022-C036E38402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54EA8-E411-4B38-A3E0-DD5FD7A0329C}"/>
              </a:ext>
            </a:extLst>
          </p:cNvPr>
          <p:cNvSpPr>
            <a:spLocks noGrp="1"/>
          </p:cNvSpPr>
          <p:nvPr>
            <p:ph idx="1"/>
          </p:nvPr>
        </p:nvSpPr>
        <p:spPr/>
        <p:txBody>
          <a:bodyPr/>
          <a:lstStyle/>
          <a:p>
            <a:r>
              <a:rPr lang="en-US" dirty="0"/>
              <a:t>For the schema I had to remove the </a:t>
            </a:r>
            <a:r>
              <a:rPr lang="en-US" dirty="0" err="1"/>
              <a:t>otherdetails</a:t>
            </a:r>
            <a:r>
              <a:rPr lang="en-US" dirty="0"/>
              <a:t> column from the dataset to import into the database. It containing mostly </a:t>
            </a:r>
            <a:r>
              <a:rPr lang="en-US" dirty="0" err="1"/>
              <a:t>ancilary</a:t>
            </a:r>
            <a:r>
              <a:rPr lang="en-US" dirty="0"/>
              <a:t> and unrelated data, making it completely useless for our machine learning project. Additionally, the headers for the timestamp, level, and location needed to be changed as they were reserved names in </a:t>
            </a:r>
            <a:r>
              <a:rPr lang="en-US" dirty="0" err="1"/>
              <a:t>PostGres</a:t>
            </a:r>
            <a:r>
              <a:rPr lang="en-US" dirty="0"/>
              <a:t>. The </a:t>
            </a:r>
            <a:r>
              <a:rPr lang="en-US" dirty="0" err="1"/>
              <a:t>rowNumber</a:t>
            </a:r>
            <a:r>
              <a:rPr lang="en-US" dirty="0"/>
              <a:t> value was used as the primary key. </a:t>
            </a:r>
          </a:p>
          <a:p>
            <a:endParaRPr lang="en-US" dirty="0"/>
          </a:p>
        </p:txBody>
      </p:sp>
    </p:spTree>
    <p:extLst>
      <p:ext uri="{BB962C8B-B14F-4D97-AF65-F5344CB8AC3E}">
        <p14:creationId xmlns:p14="http://schemas.microsoft.com/office/powerpoint/2010/main" val="260201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p:txBody>
          <a:bodyPr/>
          <a:lstStyle/>
          <a:p>
            <a:r>
              <a:rPr lang="en-US" dirty="0"/>
              <a:t>Initial COMMITT</a:t>
            </a:r>
          </a:p>
        </p:txBody>
      </p:sp>
      <p:pic>
        <p:nvPicPr>
          <p:cNvPr id="4" name="Content Placeholder 3">
            <a:extLst>
              <a:ext uri="{FF2B5EF4-FFF2-40B4-BE49-F238E27FC236}">
                <a16:creationId xmlns:a16="http://schemas.microsoft.com/office/drawing/2014/main" id="{B6EACF15-65D9-4088-98C3-4DC0D749D9AB}"/>
              </a:ext>
            </a:extLst>
          </p:cNvPr>
          <p:cNvPicPr>
            <a:picLocks noGrp="1" noChangeAspect="1"/>
          </p:cNvPicPr>
          <p:nvPr>
            <p:ph idx="1"/>
          </p:nvPr>
        </p:nvPicPr>
        <p:blipFill>
          <a:blip r:embed="rId2"/>
          <a:stretch>
            <a:fillRect/>
          </a:stretch>
        </p:blipFill>
        <p:spPr>
          <a:xfrm>
            <a:off x="4365061" y="2249488"/>
            <a:ext cx="3458703" cy="3541712"/>
          </a:xfrm>
          <a:prstGeom prst="rect">
            <a:avLst/>
          </a:prstGeom>
        </p:spPr>
      </p:pic>
    </p:spTree>
    <p:extLst>
      <p:ext uri="{BB962C8B-B14F-4D97-AF65-F5344CB8AC3E}">
        <p14:creationId xmlns:p14="http://schemas.microsoft.com/office/powerpoint/2010/main" val="120829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2907050" y="4387850"/>
            <a:ext cx="3705225" cy="1590675"/>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2757"/>
            <a:ext cx="3991532" cy="1781424"/>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p:txBody>
          <a:bodyPr/>
          <a:lstStyle/>
          <a:p>
            <a:r>
              <a:rPr lang="en-US" dirty="0" err="1"/>
              <a:t>ConCLUSIONS</a:t>
            </a:r>
            <a:endParaRPr lang="en-US" dirty="0"/>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3836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D128559-B51A-4CF4-A30A-8F6C8A8AB607}"/>
              </a:ext>
            </a:extLst>
          </p:cNvPr>
          <p:cNvSpPr>
            <a:spLocks noGrp="1"/>
          </p:cNvSpPr>
          <p:nvPr>
            <p:ph idx="1"/>
          </p:nvPr>
        </p:nvSpPr>
        <p:spPr>
          <a:xfrm>
            <a:off x="1141412" y="1866900"/>
            <a:ext cx="9905999" cy="3924301"/>
          </a:xfrm>
        </p:spPr>
        <p:txBody>
          <a:bodyPr/>
          <a:lstStyle/>
          <a:p>
            <a:endParaRPr lang="en-US" dirty="0"/>
          </a:p>
        </p:txBody>
      </p:sp>
    </p:spTree>
    <p:extLst>
      <p:ext uri="{BB962C8B-B14F-4D97-AF65-F5344CB8AC3E}">
        <p14:creationId xmlns:p14="http://schemas.microsoft.com/office/powerpoint/2010/main" val="248911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pPr marL="0" indent="0">
              <a:buNone/>
            </a:pPr>
            <a:r>
              <a:rPr lang="en-US" dirty="0"/>
              <a:t>Classes 1 and 6 tend to be low pay, low experience, and outside the top 9 tech areas </a:t>
            </a:r>
          </a:p>
          <a:p>
            <a:pPr marL="0" indent="0">
              <a:buNone/>
            </a:pPr>
            <a:r>
              <a:rPr lang="en-US" dirty="0"/>
              <a:t>Class 4 is medium pay, medium experience, and had many from the DC metro</a:t>
            </a:r>
          </a:p>
          <a:p>
            <a:pPr marL="0" indent="0">
              <a:buNone/>
            </a:pPr>
            <a:r>
              <a:rPr lang="en-US" dirty="0"/>
              <a:t>Class 5 is medium pay and longer experience, mostly outside top 9 tech areas</a:t>
            </a:r>
          </a:p>
          <a:p>
            <a:pPr marL="0" indent="0">
              <a:buNone/>
            </a:pPr>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10049" y="4102619"/>
            <a:ext cx="4964573" cy="2514608"/>
          </a:xfrm>
          <a:prstGeom prst="rect">
            <a:avLst/>
          </a:prstGeom>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887003" y="3983514"/>
            <a:ext cx="3950569" cy="2633713"/>
          </a:xfrm>
          <a:prstGeom prst="rect">
            <a:avLst/>
          </a:prstGeom>
        </p:spPr>
      </p:pic>
    </p:spTree>
    <p:extLst>
      <p:ext uri="{BB962C8B-B14F-4D97-AF65-F5344CB8AC3E}">
        <p14:creationId xmlns:p14="http://schemas.microsoft.com/office/powerpoint/2010/main" val="3800770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DD3C-A9A6-4A21-A57C-FF4565C7CA5C}"/>
              </a:ext>
            </a:extLst>
          </p:cNvPr>
          <p:cNvSpPr>
            <a:spLocks noGrp="1"/>
          </p:cNvSpPr>
          <p:nvPr>
            <p:ph type="title"/>
          </p:nvPr>
        </p:nvSpPr>
        <p:spPr>
          <a:xfrm>
            <a:off x="1141413" y="618518"/>
            <a:ext cx="9905998" cy="588122"/>
          </a:xfrm>
        </p:spPr>
        <p:txBody>
          <a:bodyPr/>
          <a:lstStyle/>
          <a:p>
            <a:r>
              <a:rPr lang="en-US" dirty="0"/>
              <a:t>Neural Network model</a:t>
            </a:r>
          </a:p>
        </p:txBody>
      </p:sp>
      <p:sp>
        <p:nvSpPr>
          <p:cNvPr id="3" name="Content Placeholder 2">
            <a:extLst>
              <a:ext uri="{FF2B5EF4-FFF2-40B4-BE49-F238E27FC236}">
                <a16:creationId xmlns:a16="http://schemas.microsoft.com/office/drawing/2014/main" id="{1D9A9E5D-C748-43B6-B95C-1CA65DE1F3CE}"/>
              </a:ext>
            </a:extLst>
          </p:cNvPr>
          <p:cNvSpPr>
            <a:spLocks noGrp="1"/>
          </p:cNvSpPr>
          <p:nvPr>
            <p:ph idx="1"/>
          </p:nvPr>
        </p:nvSpPr>
        <p:spPr>
          <a:xfrm>
            <a:off x="1149434" y="1330049"/>
            <a:ext cx="9905999" cy="2202197"/>
          </a:xfrm>
        </p:spPr>
        <p:txBody>
          <a:bodyPr/>
          <a:lstStyle/>
          <a:p>
            <a:r>
              <a:rPr lang="en-US" dirty="0"/>
              <a:t>The neural network model was the least successful model we tried</a:t>
            </a:r>
          </a:p>
          <a:p>
            <a:r>
              <a:rPr lang="en-US" dirty="0"/>
              <a:t>The highest accuracy we got was 1.4%, even using the </a:t>
            </a:r>
            <a:r>
              <a:rPr lang="en-US" dirty="0" err="1"/>
              <a:t>Keras</a:t>
            </a:r>
            <a:r>
              <a:rPr lang="en-US" dirty="0"/>
              <a:t> tuner to try many different configurations of parameters</a:t>
            </a:r>
          </a:p>
        </p:txBody>
      </p:sp>
      <p:pic>
        <p:nvPicPr>
          <p:cNvPr id="5" name="Picture 4" descr="Text&#10;&#10;Description automatically generated with medium confidence">
            <a:extLst>
              <a:ext uri="{FF2B5EF4-FFF2-40B4-BE49-F238E27FC236}">
                <a16:creationId xmlns:a16="http://schemas.microsoft.com/office/drawing/2014/main" id="{14D0D6BA-DA68-450C-A61F-47C3D0978BCD}"/>
              </a:ext>
            </a:extLst>
          </p:cNvPr>
          <p:cNvPicPr>
            <a:picLocks noChangeAspect="1"/>
          </p:cNvPicPr>
          <p:nvPr/>
        </p:nvPicPr>
        <p:blipFill>
          <a:blip r:embed="rId2"/>
          <a:stretch>
            <a:fillRect/>
          </a:stretch>
        </p:blipFill>
        <p:spPr>
          <a:xfrm>
            <a:off x="939695" y="2902409"/>
            <a:ext cx="2725539" cy="1506492"/>
          </a:xfrm>
          <a:prstGeom prst="rect">
            <a:avLst/>
          </a:prstGeom>
        </p:spPr>
      </p:pic>
      <p:pic>
        <p:nvPicPr>
          <p:cNvPr id="7" name="Picture 6" descr="Table&#10;&#10;Description automatically generated">
            <a:extLst>
              <a:ext uri="{FF2B5EF4-FFF2-40B4-BE49-F238E27FC236}">
                <a16:creationId xmlns:a16="http://schemas.microsoft.com/office/drawing/2014/main" id="{40A8F6A5-D0BD-47D6-86B8-BEB2D0D1E8F2}"/>
              </a:ext>
            </a:extLst>
          </p:cNvPr>
          <p:cNvPicPr>
            <a:picLocks noChangeAspect="1"/>
          </p:cNvPicPr>
          <p:nvPr/>
        </p:nvPicPr>
        <p:blipFill>
          <a:blip r:embed="rId3"/>
          <a:stretch>
            <a:fillRect/>
          </a:stretch>
        </p:blipFill>
        <p:spPr>
          <a:xfrm>
            <a:off x="2302464" y="4066955"/>
            <a:ext cx="4287245" cy="263977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548E795-36CD-4545-B85B-0BD9AA36776F}"/>
              </a:ext>
            </a:extLst>
          </p:cNvPr>
          <p:cNvPicPr>
            <a:picLocks noChangeAspect="1"/>
          </p:cNvPicPr>
          <p:nvPr/>
        </p:nvPicPr>
        <p:blipFill>
          <a:blip r:embed="rId4"/>
          <a:stretch>
            <a:fillRect/>
          </a:stretch>
        </p:blipFill>
        <p:spPr>
          <a:xfrm>
            <a:off x="6833938" y="3219653"/>
            <a:ext cx="4725154" cy="2639779"/>
          </a:xfrm>
          <a:prstGeom prst="rect">
            <a:avLst/>
          </a:prstGeom>
        </p:spPr>
      </p:pic>
    </p:spTree>
    <p:extLst>
      <p:ext uri="{BB962C8B-B14F-4D97-AF65-F5344CB8AC3E}">
        <p14:creationId xmlns:p14="http://schemas.microsoft.com/office/powerpoint/2010/main" val="1191012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20000"/>
          </a:bodyPr>
          <a:lstStyle/>
          <a:p>
            <a:r>
              <a:rPr lang="en-US" dirty="0"/>
              <a:t>The companies that appeared the most in our data were Amazon, Facebook, Microsoft, Google, and Apple, accounting for 35% of all jobs listed</a:t>
            </a:r>
          </a:p>
          <a:p>
            <a:r>
              <a:rPr lang="en-US" dirty="0"/>
              <a:t>The best accuracy in predicting salaries came from using the linear regression model on each company’s data individually, with Microsoft having a greater than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a:blip r:embed="rId2"/>
          <a:stretch>
            <a:fillRect/>
          </a:stretch>
        </p:blipFill>
        <p:spPr>
          <a:xfrm>
            <a:off x="1660776" y="1517277"/>
            <a:ext cx="8674350" cy="5782900"/>
          </a:xfrm>
          <a:prstGeom prst="rect">
            <a:avLst/>
          </a:prstGeom>
        </p:spPr>
      </p:pic>
    </p:spTree>
    <p:extLst>
      <p:ext uri="{BB962C8B-B14F-4D97-AF65-F5344CB8AC3E}">
        <p14:creationId xmlns:p14="http://schemas.microsoft.com/office/powerpoint/2010/main" val="4240496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031457" y="2394946"/>
            <a:ext cx="3969543" cy="3969543"/>
          </a:xfrm>
        </p:spPr>
      </p:pic>
    </p:spTree>
    <p:extLst>
      <p:ext uri="{BB962C8B-B14F-4D97-AF65-F5344CB8AC3E}">
        <p14:creationId xmlns:p14="http://schemas.microsoft.com/office/powerpoint/2010/main" val="1806732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8D45A6B-7DB0-4F4F-9F75-941D27837B17}"/>
              </a:ext>
            </a:extLst>
          </p:cNvPr>
          <p:cNvSpPr>
            <a:spLocks noGrp="1"/>
          </p:cNvSpPr>
          <p:nvPr>
            <p:ph type="title"/>
          </p:nvPr>
        </p:nvSpPr>
        <p:spPr>
          <a:xfrm>
            <a:off x="1141413" y="618518"/>
            <a:ext cx="9905998" cy="1478570"/>
          </a:xfrm>
        </p:spPr>
        <p:txBody>
          <a:bodyPr>
            <a:normAutofit/>
          </a:bodyPr>
          <a:lstStyle/>
          <a:p>
            <a:r>
              <a:rPr lang="en-US" dirty="0"/>
              <a:t>What are we going to do with all this data?</a:t>
            </a:r>
          </a:p>
        </p:txBody>
      </p:sp>
      <p:sp>
        <p:nvSpPr>
          <p:cNvPr id="3" name="Content Placeholder 2">
            <a:extLst>
              <a:ext uri="{FF2B5EF4-FFF2-40B4-BE49-F238E27FC236}">
                <a16:creationId xmlns:a16="http://schemas.microsoft.com/office/drawing/2014/main" id="{CEEA6C00-24F0-4914-B6A9-EF8E9960157B}"/>
              </a:ext>
            </a:extLst>
          </p:cNvPr>
          <p:cNvSpPr>
            <a:spLocks noGrp="1"/>
          </p:cNvSpPr>
          <p:nvPr>
            <p:ph idx="1"/>
          </p:nvPr>
        </p:nvSpPr>
        <p:spPr>
          <a:xfrm>
            <a:off x="1141412" y="2249487"/>
            <a:ext cx="9905999" cy="3541714"/>
          </a:xfrm>
        </p:spPr>
        <p:txBody>
          <a:bodyPr>
            <a:normAutofit fontScale="92500"/>
          </a:bodyPr>
          <a:lstStyle/>
          <a:p>
            <a:r>
              <a:rPr lang="en-US" dirty="0"/>
              <a:t>Clean and pre-process the data</a:t>
            </a:r>
          </a:p>
          <a:p>
            <a:r>
              <a:rPr lang="en-US" dirty="0"/>
              <a:t>Test linear regression machine learning models to predict salaries given some input features by the user</a:t>
            </a:r>
          </a:p>
          <a:p>
            <a:r>
              <a:rPr lang="en-US" dirty="0"/>
              <a:t>Discover what features and model make the best predictions</a:t>
            </a:r>
          </a:p>
          <a:p>
            <a:r>
              <a:rPr lang="en-US" dirty="0"/>
              <a:t>Look for trends in current data science salaries: by location, job title, gender, race, and educational level</a:t>
            </a:r>
          </a:p>
          <a:p>
            <a:r>
              <a:rPr lang="en-US" dirty="0"/>
              <a:t>Present our results via an interactive table similar to the UFO or Bellybutton projects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20029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1413" y="618518"/>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719117118"/>
              </p:ext>
            </p:extLst>
          </p:nvPr>
        </p:nvGraphicFramePr>
        <p:xfrm>
          <a:off x="1141411" y="2273300"/>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F30C-029E-4EA7-92E8-9ECE763CA2C7}"/>
              </a:ext>
            </a:extLst>
          </p:cNvPr>
          <p:cNvSpPr>
            <a:spLocks noGrp="1"/>
          </p:cNvSpPr>
          <p:nvPr>
            <p:ph type="title"/>
          </p:nvPr>
        </p:nvSpPr>
        <p:spPr>
          <a:xfrm>
            <a:off x="6569957" y="618518"/>
            <a:ext cx="4747088" cy="1478570"/>
          </a:xfrm>
        </p:spPr>
        <p:txBody>
          <a:bodyPr>
            <a:normAutofit/>
          </a:bodyPr>
          <a:lstStyle/>
          <a:p>
            <a:r>
              <a:rPr lang="en-US" dirty="0"/>
              <a:t>A “</a:t>
            </a:r>
            <a:r>
              <a:rPr lang="en-US" dirty="0" err="1"/>
              <a:t>SnEAK</a:t>
            </a:r>
            <a:r>
              <a:rPr lang="en-US" dirty="0"/>
              <a:t> PEAK” </a:t>
            </a:r>
            <a:br>
              <a:rPr lang="en-US" dirty="0"/>
            </a:br>
            <a:r>
              <a:rPr lang="en-US" dirty="0"/>
              <a:t>AT THE DATA   </a:t>
            </a:r>
          </a:p>
        </p:txBody>
      </p:sp>
      <p:sp>
        <p:nvSpPr>
          <p:cNvPr id="15"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CBE143-5785-4AF0-AEFD-159769EDB0F6}"/>
              </a:ext>
            </a:extLst>
          </p:cNvPr>
          <p:cNvPicPr>
            <a:picLocks noChangeAspect="1"/>
          </p:cNvPicPr>
          <p:nvPr/>
        </p:nvPicPr>
        <p:blipFill>
          <a:blip r:embed="rId3"/>
          <a:stretch>
            <a:fillRect/>
          </a:stretch>
        </p:blipFill>
        <p:spPr>
          <a:xfrm>
            <a:off x="1520514" y="1147146"/>
            <a:ext cx="4054786" cy="2201590"/>
          </a:xfrm>
          <a:prstGeom prst="rect">
            <a:avLst/>
          </a:prstGeom>
          <a:solidFill>
            <a:schemeClr val="tx1">
              <a:lumMod val="85000"/>
            </a:schemeClr>
          </a:solidFill>
        </p:spPr>
      </p:pic>
      <p:pic>
        <p:nvPicPr>
          <p:cNvPr id="4" name="Content Placeholder 3">
            <a:extLst>
              <a:ext uri="{FF2B5EF4-FFF2-40B4-BE49-F238E27FC236}">
                <a16:creationId xmlns:a16="http://schemas.microsoft.com/office/drawing/2014/main" id="{35841154-1C56-4E50-A8A4-711886770C55}"/>
              </a:ext>
            </a:extLst>
          </p:cNvPr>
          <p:cNvPicPr>
            <a:picLocks noChangeAspect="1"/>
          </p:cNvPicPr>
          <p:nvPr/>
        </p:nvPicPr>
        <p:blipFill>
          <a:blip r:embed="rId4"/>
          <a:stretch>
            <a:fillRect/>
          </a:stretch>
        </p:blipFill>
        <p:spPr>
          <a:xfrm>
            <a:off x="1520513" y="3716383"/>
            <a:ext cx="1755081" cy="1795479"/>
          </a:xfrm>
          <a:prstGeom prst="rect">
            <a:avLst/>
          </a:prstGeom>
        </p:spPr>
      </p:pic>
      <p:pic>
        <p:nvPicPr>
          <p:cNvPr id="8" name="Picture 7">
            <a:extLst>
              <a:ext uri="{FF2B5EF4-FFF2-40B4-BE49-F238E27FC236}">
                <a16:creationId xmlns:a16="http://schemas.microsoft.com/office/drawing/2014/main" id="{94608648-C891-419B-8C16-5DB1DCE40318}"/>
              </a:ext>
            </a:extLst>
          </p:cNvPr>
          <p:cNvPicPr>
            <a:picLocks noChangeAspect="1"/>
          </p:cNvPicPr>
          <p:nvPr/>
        </p:nvPicPr>
        <p:blipFill>
          <a:blip r:embed="rId5"/>
          <a:stretch>
            <a:fillRect/>
          </a:stretch>
        </p:blipFill>
        <p:spPr>
          <a:xfrm>
            <a:off x="3517212" y="3716383"/>
            <a:ext cx="2237357" cy="1795479"/>
          </a:xfrm>
          <a:prstGeom prst="rect">
            <a:avLst/>
          </a:prstGeom>
        </p:spPr>
      </p:pic>
      <p:pic>
        <p:nvPicPr>
          <p:cNvPr id="10" name="Content Placeholder 9">
            <a:extLst>
              <a:ext uri="{FF2B5EF4-FFF2-40B4-BE49-F238E27FC236}">
                <a16:creationId xmlns:a16="http://schemas.microsoft.com/office/drawing/2014/main" id="{68106BD0-E74A-415D-A3BE-4A8DFB163863}"/>
              </a:ext>
            </a:extLst>
          </p:cNvPr>
          <p:cNvPicPr>
            <a:picLocks noGrp="1" noChangeAspect="1"/>
          </p:cNvPicPr>
          <p:nvPr>
            <p:ph idx="1"/>
          </p:nvPr>
        </p:nvPicPr>
        <p:blipFill>
          <a:blip r:embed="rId6"/>
          <a:stretch>
            <a:fillRect/>
          </a:stretch>
        </p:blipFill>
        <p:spPr>
          <a:xfrm>
            <a:off x="6326945" y="2789355"/>
            <a:ext cx="4989638" cy="325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619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3" y="618518"/>
            <a:ext cx="9905998" cy="1478570"/>
          </a:xfrm>
        </p:spPr>
        <p:txBody>
          <a:bodyPr>
            <a:normAutofit/>
          </a:bodyPr>
          <a:lstStyle/>
          <a:p>
            <a:r>
              <a:rPr lang="en-US" dirty="0"/>
              <a:t>OBJECTIVES OF OUR PROJECT</a:t>
            </a:r>
          </a:p>
        </p:txBody>
      </p:sp>
      <p:graphicFrame>
        <p:nvGraphicFramePr>
          <p:cNvPr id="5"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3628123574"/>
              </p:ext>
            </p:extLst>
          </p:nvPr>
        </p:nvGraphicFramePr>
        <p:xfrm>
          <a:off x="889000" y="2355321"/>
          <a:ext cx="10452099" cy="313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2948332736"/>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947</TotalTime>
  <Words>1808</Words>
  <Application>Microsoft Office PowerPoint</Application>
  <PresentationFormat>Widescreen</PresentationFormat>
  <Paragraphs>208</Paragraphs>
  <Slides>46</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Courier New</vt:lpstr>
      <vt:lpstr>Tw Cen MT</vt:lpstr>
      <vt:lpstr>Circuit</vt:lpstr>
      <vt:lpstr>Capstone project</vt:lpstr>
      <vt:lpstr>Agenda</vt:lpstr>
      <vt:lpstr>Topics considered</vt:lpstr>
      <vt:lpstr>Our project</vt:lpstr>
      <vt:lpstr>Why choose this dataset?</vt:lpstr>
      <vt:lpstr>Description of dataset</vt:lpstr>
      <vt:lpstr>A “SnEAK PEAK”  AT THE DATA   </vt:lpstr>
      <vt:lpstr>OBJECTIVES OF OUR PROJECT</vt:lpstr>
      <vt:lpstr>Data Exploration </vt:lpstr>
      <vt:lpstr>Distribution of DEMOGRAPHIC FEATURES</vt:lpstr>
      <vt:lpstr>DISTRIBUTION OF EDUCATION BY RACE in THE US</vt:lpstr>
      <vt:lpstr>LOCATION, LOCATION, LOCATION!!</vt:lpstr>
      <vt:lpstr>Data exploration steps </vt:lpstr>
      <vt:lpstr>Proposed machine learning model</vt:lpstr>
      <vt:lpstr>DATA CLEANING STEPS – RounD 1</vt:lpstr>
      <vt:lpstr>Noisy &amp; UNWANTED DATA</vt:lpstr>
      <vt:lpstr>SPLIT the LOCATION COLUMN</vt:lpstr>
      <vt:lpstr>ANALYZE DATA FOR OUTLIERS</vt:lpstr>
      <vt:lpstr>PowerPoint Presentation</vt:lpstr>
      <vt:lpstr>EXPLORING THE DATA FOR PREDICTIVE FEATURES</vt:lpstr>
      <vt:lpstr>FEATURE ENGINEERING – Salary level</vt:lpstr>
      <vt:lpstr>Linear RegRession</vt:lpstr>
      <vt:lpstr>Other Regression FEATURES EXPLORED</vt:lpstr>
      <vt:lpstr>PowerPoint Presentation</vt:lpstr>
      <vt:lpstr>SUPERVISED LEARNING – RANDOM FOREST CLASSIFICATION</vt:lpstr>
      <vt:lpstr>RANDOM FOREST MODEL (RFM) – ALL FEATURES</vt:lpstr>
      <vt:lpstr>OUTCOMES &amp; IMPORTANCES – RFM ALL FEATURES</vt:lpstr>
      <vt:lpstr>FINAL MODEL SELECTION</vt:lpstr>
      <vt:lpstr>FEATURE ENGINEERING - REGION</vt:lpstr>
      <vt:lpstr>FEATURE ENGINEERING - REGION</vt:lpstr>
      <vt:lpstr>FINAL DATA PREpARATION</vt:lpstr>
      <vt:lpstr>RANDOM FOREST MODEL – 3 FEATURES</vt:lpstr>
      <vt:lpstr>OUTCOMES &amp; IMPORTANCES – RFM 3 FEATURES</vt:lpstr>
      <vt:lpstr>MACHINE LEARNING MODEL SELECTION</vt:lpstr>
      <vt:lpstr>DataBase SELECTIOn &amp; ERD</vt:lpstr>
      <vt:lpstr>Database</vt:lpstr>
      <vt:lpstr>PowerPoint Presentation</vt:lpstr>
      <vt:lpstr>PowerPoint Presentation</vt:lpstr>
      <vt:lpstr>Initial COMMITT</vt:lpstr>
      <vt:lpstr>ConCLUSIONS</vt:lpstr>
      <vt:lpstr>Discussion</vt:lpstr>
      <vt:lpstr>UNSUPERVISED LEARNING </vt:lpstr>
      <vt:lpstr>Neural Network model</vt:lpstr>
      <vt:lpstr>Top 5 companies</vt:lpstr>
      <vt:lpstr>    QUESTIONS?</vt:lpstr>
      <vt:lpstr>What are we going to do with all this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Martha Richardson</cp:lastModifiedBy>
  <cp:revision>33</cp:revision>
  <cp:lastPrinted>2022-04-24T17:14:40Z</cp:lastPrinted>
  <dcterms:created xsi:type="dcterms:W3CDTF">2022-04-08T12:59:26Z</dcterms:created>
  <dcterms:modified xsi:type="dcterms:W3CDTF">2022-04-27T19:32:38Z</dcterms:modified>
</cp:coreProperties>
</file>